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1" r:id="rId5"/>
    <p:sldId id="263" r:id="rId6"/>
    <p:sldId id="265" r:id="rId7"/>
    <p:sldId id="267" r:id="rId8"/>
    <p:sldId id="269" r:id="rId9"/>
    <p:sldId id="27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2/20/2023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t>Our learning environment #2 </a:t>
            </a:r>
            <a:endParaRPr lang="en-GB" dirty="0"/>
          </a:p>
        </p:txBody>
      </p:sp>
      <p:sp>
        <p:nvSpPr>
          <p:cNvPr id="3" name="Subtitle 2"/>
          <p:cNvSpPr>
            <a:spLocks noGrp="1"/>
          </p:cNvSpPr>
          <p:nvPr>
            <p:ph type="subTitle" idx="1"/>
          </p:nvPr>
        </p:nvSpPr>
        <p:spPr/>
        <p:txBody>
          <a:bodyPr/>
          <a:lstStyle/>
          <a:p>
            <a:pPr algn="ctr"/>
            <a:r>
              <a:rPr lang="en-US" dirty="0" smtClean="0"/>
              <a:t>February 2023</a:t>
            </a:r>
            <a:endParaRPr lang="en-GB" dirty="0"/>
          </a:p>
        </p:txBody>
      </p:sp>
    </p:spTree>
    <p:extLst>
      <p:ext uri="{BB962C8B-B14F-4D97-AF65-F5344CB8AC3E}">
        <p14:creationId xmlns:p14="http://schemas.microsoft.com/office/powerpoint/2010/main" val="412220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Intake Farm Primary is a “reading school”. Reading is the root of all learning and we all love to read.   </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3035300" y="2645767"/>
            <a:ext cx="3881438" cy="2911078"/>
          </a:xfrm>
        </p:spPr>
      </p:pic>
    </p:spTree>
    <p:extLst>
      <p:ext uri="{BB962C8B-B14F-4D97-AF65-F5344CB8AC3E}">
        <p14:creationId xmlns:p14="http://schemas.microsoft.com/office/powerpoint/2010/main" val="419573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Our Head Boy, Head Girl and Prefects are </a:t>
            </a:r>
            <a:r>
              <a:rPr lang="en-US" dirty="0"/>
              <a:t>responsible for representing the school. They </a:t>
            </a:r>
            <a:r>
              <a:rPr lang="en-US" dirty="0" smtClean="0"/>
              <a:t>serve </a:t>
            </a:r>
            <a:r>
              <a:rPr lang="en-US" dirty="0"/>
              <a:t>as </a:t>
            </a:r>
            <a:r>
              <a:rPr lang="en-US" dirty="0" smtClean="0"/>
              <a:t>great roles </a:t>
            </a:r>
            <a:r>
              <a:rPr lang="en-US" dirty="0"/>
              <a:t>model for </a:t>
            </a:r>
            <a:r>
              <a:rPr lang="en-US" dirty="0" smtClean="0"/>
              <a:t>the children and they share the children’s </a:t>
            </a:r>
            <a:r>
              <a:rPr lang="en-US" dirty="0"/>
              <a:t>ideas with the </a:t>
            </a:r>
            <a:r>
              <a:rPr lang="en-US" dirty="0" smtClean="0"/>
              <a:t>School Council.</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3802583" y="2503283"/>
            <a:ext cx="3881438" cy="4345577"/>
          </a:xfrm>
        </p:spPr>
      </p:pic>
    </p:spTree>
    <p:extLst>
      <p:ext uri="{BB962C8B-B14F-4D97-AF65-F5344CB8AC3E}">
        <p14:creationId xmlns:p14="http://schemas.microsoft.com/office/powerpoint/2010/main" val="37036979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School Council helps to make </a:t>
            </a:r>
            <a:r>
              <a:rPr lang="en-US" dirty="0"/>
              <a:t>decisions about how the school is </a:t>
            </a:r>
            <a:r>
              <a:rPr lang="en-US" dirty="0" smtClean="0"/>
              <a:t>run. They provide a forum for the children to express </a:t>
            </a:r>
            <a:r>
              <a:rPr lang="en-US" dirty="0"/>
              <a:t>their </a:t>
            </a:r>
            <a:r>
              <a:rPr lang="en-US" dirty="0" smtClean="0"/>
              <a:t>opinions and make </a:t>
            </a:r>
            <a:r>
              <a:rPr lang="en-US" dirty="0"/>
              <a:t>decisions </a:t>
            </a:r>
            <a:r>
              <a:rPr lang="en-US" dirty="0" smtClean="0"/>
              <a:t>about school.</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3523909" y="2555534"/>
            <a:ext cx="3881438" cy="3997235"/>
          </a:xfrm>
        </p:spPr>
      </p:pic>
    </p:spTree>
    <p:extLst>
      <p:ext uri="{BB962C8B-B14F-4D97-AF65-F5344CB8AC3E}">
        <p14:creationId xmlns:p14="http://schemas.microsoft.com/office/powerpoint/2010/main" val="27913350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It’s great to have a </a:t>
            </a:r>
            <a:br>
              <a:rPr lang="en-US" dirty="0" smtClean="0"/>
            </a:br>
            <a:r>
              <a:rPr lang="en-US" dirty="0" smtClean="0"/>
              <a:t>vision for the future! </a:t>
            </a:r>
            <a:br>
              <a:rPr lang="en-US" dirty="0" smtClean="0"/>
            </a:br>
            <a:r>
              <a:rPr lang="en-US" dirty="0" smtClean="0"/>
              <a:t>This display shows some </a:t>
            </a:r>
            <a:br>
              <a:rPr lang="en-US" dirty="0" smtClean="0"/>
            </a:br>
            <a:r>
              <a:rPr lang="en-US" dirty="0" smtClean="0"/>
              <a:t>of the jobs that our </a:t>
            </a:r>
            <a:br>
              <a:rPr lang="en-US" dirty="0" smtClean="0"/>
            </a:br>
            <a:r>
              <a:rPr lang="en-US" dirty="0" smtClean="0"/>
              <a:t>children could consider.</a:t>
            </a:r>
            <a:br>
              <a:rPr lang="en-US" dirty="0" smtClean="0"/>
            </a:br>
            <a:r>
              <a:rPr lang="en-US" dirty="0" smtClean="0"/>
              <a:t>This display shows some </a:t>
            </a:r>
            <a:br>
              <a:rPr lang="en-US" dirty="0" smtClean="0"/>
            </a:br>
            <a:r>
              <a:rPr lang="en-US" dirty="0" smtClean="0"/>
              <a:t>actual ex-pupils of Intake </a:t>
            </a:r>
            <a:br>
              <a:rPr lang="en-US" dirty="0" smtClean="0"/>
            </a:br>
            <a:r>
              <a:rPr lang="en-US" dirty="0" smtClean="0"/>
              <a:t>Farm and their exciting </a:t>
            </a:r>
            <a:br>
              <a:rPr lang="en-US" dirty="0" smtClean="0"/>
            </a:br>
            <a:r>
              <a:rPr lang="en-US" dirty="0" smtClean="0"/>
              <a:t>adventures of living and </a:t>
            </a:r>
            <a:br>
              <a:rPr lang="en-US" dirty="0" smtClean="0"/>
            </a:br>
            <a:r>
              <a:rPr lang="en-US" dirty="0" smtClean="0"/>
              <a:t>working abroad, e.g. in </a:t>
            </a:r>
            <a:br>
              <a:rPr lang="en-US" dirty="0" smtClean="0"/>
            </a:br>
            <a:r>
              <a:rPr lang="en-US" dirty="0" smtClean="0"/>
              <a:t>Australia.</a:t>
            </a:r>
            <a:endParaRPr lang="en-GB"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632140" y="772758"/>
            <a:ext cx="5225143" cy="5229753"/>
          </a:xfrm>
        </p:spPr>
      </p:pic>
    </p:spTree>
    <p:extLst>
      <p:ext uri="{BB962C8B-B14F-4D97-AF65-F5344CB8AC3E}">
        <p14:creationId xmlns:p14="http://schemas.microsoft.com/office/powerpoint/2010/main" val="4253661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classrooms are interactive learning resources.</a:t>
            </a:r>
            <a:endParaRPr lang="en-GB" dirty="0"/>
          </a:p>
        </p:txBody>
      </p:sp>
      <p:sp>
        <p:nvSpPr>
          <p:cNvPr id="3" name="Content Placeholder 2"/>
          <p:cNvSpPr>
            <a:spLocks noGrp="1"/>
          </p:cNvSpPr>
          <p:nvPr>
            <p:ph idx="1"/>
          </p:nvPr>
        </p:nvSpPr>
        <p:spPr/>
        <p:txBody>
          <a:bodyPr/>
          <a:lstStyle/>
          <a:p>
            <a:r>
              <a:rPr lang="en-US" dirty="0" smtClean="0"/>
              <a:t>We create </a:t>
            </a:r>
            <a:r>
              <a:rPr lang="en-US" dirty="0"/>
              <a:t>the physical, social and emotional conditions to support our children’s learning</a:t>
            </a:r>
            <a:r>
              <a:rPr lang="en-US" dirty="0" smtClean="0"/>
              <a:t>.</a:t>
            </a:r>
          </a:p>
          <a:p>
            <a:r>
              <a:rPr lang="en-US" dirty="0" smtClean="0"/>
              <a:t>Our classroom environments </a:t>
            </a:r>
            <a:r>
              <a:rPr lang="en-US" dirty="0"/>
              <a:t>support and enrich the learning of all children</a:t>
            </a:r>
            <a:r>
              <a:rPr lang="en-US" dirty="0" smtClean="0"/>
              <a:t>.</a:t>
            </a:r>
          </a:p>
          <a:p>
            <a:r>
              <a:rPr lang="en-US" dirty="0" smtClean="0"/>
              <a:t>Our classrooms are </a:t>
            </a:r>
            <a:r>
              <a:rPr lang="en-US" dirty="0"/>
              <a:t>vibrant and </a:t>
            </a:r>
            <a:r>
              <a:rPr lang="en-US" dirty="0" smtClean="0"/>
              <a:t>welcoming, but also each classroom is an interactive </a:t>
            </a:r>
            <a:r>
              <a:rPr lang="en-US" dirty="0"/>
              <a:t>learning </a:t>
            </a:r>
            <a:r>
              <a:rPr lang="en-US" dirty="0" smtClean="0"/>
              <a:t>resource; </a:t>
            </a:r>
            <a:r>
              <a:rPr lang="en-US" dirty="0"/>
              <a:t>a way of engaging </a:t>
            </a:r>
            <a:r>
              <a:rPr lang="en-US" dirty="0" smtClean="0"/>
              <a:t>the children </a:t>
            </a:r>
            <a:r>
              <a:rPr lang="en-US" dirty="0"/>
              <a:t>and building the class community.  </a:t>
            </a:r>
            <a:endParaRPr lang="en-US" dirty="0" smtClean="0"/>
          </a:p>
          <a:p>
            <a:r>
              <a:rPr lang="en-US" dirty="0" smtClean="0"/>
              <a:t>Our classrooms promote a sense </a:t>
            </a:r>
            <a:r>
              <a:rPr lang="en-US" dirty="0"/>
              <a:t>of </a:t>
            </a:r>
            <a:r>
              <a:rPr lang="en-US" dirty="0" smtClean="0"/>
              <a:t>ownership. They are used to </a:t>
            </a:r>
            <a:r>
              <a:rPr lang="en-US" dirty="0"/>
              <a:t>support </a:t>
            </a:r>
            <a:r>
              <a:rPr lang="en-US" dirty="0" smtClean="0"/>
              <a:t> learning and to celebrate </a:t>
            </a:r>
            <a:r>
              <a:rPr lang="en-US" dirty="0"/>
              <a:t>children’s work.  </a:t>
            </a:r>
            <a:endParaRPr lang="en-GB" dirty="0"/>
          </a:p>
        </p:txBody>
      </p:sp>
    </p:spTree>
    <p:extLst>
      <p:ext uri="{BB962C8B-B14F-4D97-AF65-F5344CB8AC3E}">
        <p14:creationId xmlns:p14="http://schemas.microsoft.com/office/powerpoint/2010/main" val="2979205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9931"/>
            <a:ext cx="8596668" cy="5501431"/>
          </a:xfrm>
        </p:spPr>
        <p:txBody>
          <a:bodyPr>
            <a:normAutofit fontScale="92500" lnSpcReduction="10000"/>
          </a:bodyPr>
          <a:lstStyle/>
          <a:p>
            <a:r>
              <a:rPr lang="en-US" sz="3200" dirty="0">
                <a:solidFill>
                  <a:srgbClr val="90C226"/>
                </a:solidFill>
                <a:ea typeface="+mj-ea"/>
                <a:cs typeface="+mj-cs"/>
              </a:rPr>
              <a:t>This is FS1’s knowledge </a:t>
            </a:r>
            <a:br>
              <a:rPr lang="en-US" sz="3200" dirty="0">
                <a:solidFill>
                  <a:srgbClr val="90C226"/>
                </a:solidFill>
                <a:ea typeface="+mj-ea"/>
                <a:cs typeface="+mj-cs"/>
              </a:rPr>
            </a:br>
            <a:r>
              <a:rPr lang="en-US" sz="3200" dirty="0">
                <a:solidFill>
                  <a:srgbClr val="90C226"/>
                </a:solidFill>
                <a:ea typeface="+mj-ea"/>
                <a:cs typeface="+mj-cs"/>
              </a:rPr>
              <a:t>map. It is at children’s</a:t>
            </a:r>
            <a:br>
              <a:rPr lang="en-US" sz="3200" dirty="0">
                <a:solidFill>
                  <a:srgbClr val="90C226"/>
                </a:solidFill>
                <a:ea typeface="+mj-ea"/>
                <a:cs typeface="+mj-cs"/>
              </a:rPr>
            </a:br>
            <a:r>
              <a:rPr lang="en-US" sz="3200" dirty="0">
                <a:solidFill>
                  <a:srgbClr val="90C226"/>
                </a:solidFill>
                <a:ea typeface="+mj-ea"/>
                <a:cs typeface="+mj-cs"/>
              </a:rPr>
              <a:t>eye level and it’s a real </a:t>
            </a:r>
            <a:br>
              <a:rPr lang="en-US" sz="3200" dirty="0">
                <a:solidFill>
                  <a:srgbClr val="90C226"/>
                </a:solidFill>
                <a:ea typeface="+mj-ea"/>
                <a:cs typeface="+mj-cs"/>
              </a:rPr>
            </a:br>
            <a:r>
              <a:rPr lang="en-US" sz="3200" dirty="0">
                <a:solidFill>
                  <a:srgbClr val="90C226"/>
                </a:solidFill>
                <a:ea typeface="+mj-ea"/>
                <a:cs typeface="+mj-cs"/>
              </a:rPr>
              <a:t>talking point. The children </a:t>
            </a:r>
            <a:br>
              <a:rPr lang="en-US" sz="3200" dirty="0">
                <a:solidFill>
                  <a:srgbClr val="90C226"/>
                </a:solidFill>
                <a:ea typeface="+mj-ea"/>
                <a:cs typeface="+mj-cs"/>
              </a:rPr>
            </a:br>
            <a:r>
              <a:rPr lang="en-US" sz="3200" dirty="0">
                <a:solidFill>
                  <a:srgbClr val="90C226"/>
                </a:solidFill>
                <a:ea typeface="+mj-ea"/>
                <a:cs typeface="+mj-cs"/>
              </a:rPr>
              <a:t>are interested in where all the a</a:t>
            </a:r>
            <a:br>
              <a:rPr lang="en-US" sz="3200" dirty="0">
                <a:solidFill>
                  <a:srgbClr val="90C226"/>
                </a:solidFill>
                <a:ea typeface="+mj-ea"/>
                <a:cs typeface="+mj-cs"/>
              </a:rPr>
            </a:br>
            <a:r>
              <a:rPr lang="en-US" sz="3200" dirty="0">
                <a:solidFill>
                  <a:srgbClr val="90C226"/>
                </a:solidFill>
                <a:ea typeface="+mj-ea"/>
                <a:cs typeface="+mj-cs"/>
              </a:rPr>
              <a:t>animals come from and the </a:t>
            </a:r>
            <a:br>
              <a:rPr lang="en-US" sz="3200" dirty="0">
                <a:solidFill>
                  <a:srgbClr val="90C226"/>
                </a:solidFill>
                <a:ea typeface="+mj-ea"/>
                <a:cs typeface="+mj-cs"/>
              </a:rPr>
            </a:br>
            <a:r>
              <a:rPr lang="en-US" sz="3200" dirty="0">
                <a:solidFill>
                  <a:srgbClr val="90C226"/>
                </a:solidFill>
                <a:ea typeface="+mj-ea"/>
                <a:cs typeface="+mj-cs"/>
              </a:rPr>
              <a:t>children love to follow the </a:t>
            </a:r>
            <a:br>
              <a:rPr lang="en-US" sz="3200" dirty="0">
                <a:solidFill>
                  <a:srgbClr val="90C226"/>
                </a:solidFill>
                <a:ea typeface="+mj-ea"/>
                <a:cs typeface="+mj-cs"/>
              </a:rPr>
            </a:br>
            <a:r>
              <a:rPr lang="en-US" sz="3200" dirty="0">
                <a:solidFill>
                  <a:srgbClr val="90C226"/>
                </a:solidFill>
                <a:ea typeface="+mj-ea"/>
                <a:cs typeface="+mj-cs"/>
              </a:rPr>
              <a:t>lines. Extra information</a:t>
            </a:r>
            <a:br>
              <a:rPr lang="en-US" sz="3200" dirty="0">
                <a:solidFill>
                  <a:srgbClr val="90C226"/>
                </a:solidFill>
                <a:ea typeface="+mj-ea"/>
                <a:cs typeface="+mj-cs"/>
              </a:rPr>
            </a:br>
            <a:r>
              <a:rPr lang="en-US" sz="3200" dirty="0">
                <a:solidFill>
                  <a:srgbClr val="90C226"/>
                </a:solidFill>
                <a:ea typeface="+mj-ea"/>
                <a:cs typeface="+mj-cs"/>
              </a:rPr>
              <a:t>is only added on when the </a:t>
            </a:r>
            <a:br>
              <a:rPr lang="en-US" sz="3200" dirty="0">
                <a:solidFill>
                  <a:srgbClr val="90C226"/>
                </a:solidFill>
                <a:ea typeface="+mj-ea"/>
                <a:cs typeface="+mj-cs"/>
              </a:rPr>
            </a:br>
            <a:r>
              <a:rPr lang="en-US" sz="3200" dirty="0">
                <a:solidFill>
                  <a:srgbClr val="90C226"/>
                </a:solidFill>
                <a:ea typeface="+mj-ea"/>
                <a:cs typeface="+mj-cs"/>
              </a:rPr>
              <a:t>children are present. </a:t>
            </a:r>
            <a:br>
              <a:rPr lang="en-US" sz="3200" dirty="0">
                <a:solidFill>
                  <a:srgbClr val="90C226"/>
                </a:solidFill>
                <a:ea typeface="+mj-ea"/>
                <a:cs typeface="+mj-cs"/>
              </a:rPr>
            </a:br>
            <a:r>
              <a:rPr lang="en-US" sz="3200" dirty="0">
                <a:solidFill>
                  <a:srgbClr val="90C226"/>
                </a:solidFill>
                <a:ea typeface="+mj-ea"/>
                <a:cs typeface="+mj-cs"/>
              </a:rPr>
              <a:t>The children contribute to the </a:t>
            </a:r>
            <a:br>
              <a:rPr lang="en-US" sz="3200" dirty="0">
                <a:solidFill>
                  <a:srgbClr val="90C226"/>
                </a:solidFill>
                <a:ea typeface="+mj-ea"/>
                <a:cs typeface="+mj-cs"/>
              </a:rPr>
            </a:br>
            <a:r>
              <a:rPr lang="en-US" sz="3200" dirty="0">
                <a:solidFill>
                  <a:srgbClr val="90C226"/>
                </a:solidFill>
                <a:ea typeface="+mj-ea"/>
                <a:cs typeface="+mj-cs"/>
              </a:rPr>
              <a:t>knowledge map independently. </a:t>
            </a:r>
            <a:endParaRPr lang="en-GB" dirty="0"/>
          </a:p>
        </p:txBody>
      </p:sp>
      <p:pic>
        <p:nvPicPr>
          <p:cNvPr id="5" name="Content Placeholder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6436741" y="706503"/>
            <a:ext cx="4937760" cy="4743955"/>
          </a:xfrm>
          <a:prstGeom prst="rect">
            <a:avLst/>
          </a:prstGeom>
        </p:spPr>
      </p:pic>
    </p:spTree>
    <p:extLst>
      <p:ext uri="{BB962C8B-B14F-4D97-AF65-F5344CB8AC3E}">
        <p14:creationId xmlns:p14="http://schemas.microsoft.com/office/powerpoint/2010/main" val="35133901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FS2’s reading display. A comfortable space where the children sit and read. This area is in use constantly!</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2739276" y="1694248"/>
            <a:ext cx="4379550" cy="5312228"/>
          </a:xfrm>
        </p:spPr>
      </p:pic>
    </p:spTree>
    <p:extLst>
      <p:ext uri="{BB962C8B-B14F-4D97-AF65-F5344CB8AC3E}">
        <p14:creationId xmlns:p14="http://schemas.microsoft.com/office/powerpoint/2010/main" val="4173003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This FS2 display shows their topic: “Who can help us?” The children’s beautiful work is celebrated.  </a:t>
            </a:r>
            <a:endParaRPr lang="en-GB" dirty="0"/>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11205" y="1794828"/>
            <a:ext cx="5884749" cy="4510178"/>
          </a:xfrm>
        </p:spPr>
      </p:pic>
    </p:spTree>
    <p:extLst>
      <p:ext uri="{BB962C8B-B14F-4D97-AF65-F5344CB8AC3E}">
        <p14:creationId xmlns:p14="http://schemas.microsoft.com/office/powerpoint/2010/main" val="969991834"/>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4</TotalTime>
  <Words>229</Words>
  <Application>Microsoft Office PowerPoint</Application>
  <PresentationFormat>Widescreen</PresentationFormat>
  <Paragraphs>14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Our learning environment #2 </vt:lpstr>
      <vt:lpstr>Intake Farm Primary is a “reading school”. Reading is the root of all learning and we all love to read.   </vt:lpstr>
      <vt:lpstr>Our Head Boy, Head Girl and Prefects are responsible for representing the school. They serve as great roles model for the children and they share the children’s ideas with the School Council.</vt:lpstr>
      <vt:lpstr>The School Council helps to make decisions about how the school is run. They provide a forum for the children to express their opinions and make decisions about school.</vt:lpstr>
      <vt:lpstr>It’s great to have a  vision for the future!  This display shows some  of the jobs that our  children could consider. This display shows some  actual ex-pupils of Intake  Farm and their exciting  adventures of living and  working abroad, e.g. in  Australia.</vt:lpstr>
      <vt:lpstr>Our classrooms are interactive learning resources.</vt:lpstr>
      <vt:lpstr>PowerPoint Presentation</vt:lpstr>
      <vt:lpstr>FS2’s reading display. A comfortable space where the children sit and read. This area is in use constantly!</vt:lpstr>
      <vt:lpstr>This FS2 display shows their topic: “Who can help us?” The children’s beautiful work is celebrated.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learning environment #2 </dc:title>
  <dc:creator>Julian Fieldwick</dc:creator>
  <cp:lastModifiedBy>Julian Fieldwick</cp:lastModifiedBy>
  <cp:revision>1</cp:revision>
  <dcterms:created xsi:type="dcterms:W3CDTF">2023-02-20T15:21:53Z</dcterms:created>
  <dcterms:modified xsi:type="dcterms:W3CDTF">2023-02-20T15:26:47Z</dcterms:modified>
</cp:coreProperties>
</file>