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5" r:id="rId6"/>
    <p:sldId id="260" r:id="rId7"/>
    <p:sldId id="262" r:id="rId8"/>
    <p:sldId id="264" r:id="rId9"/>
    <p:sldId id="263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E2FC-95D5-4BF3-84F0-556397B80E61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D5DB01BC-8E4D-4E6F-AC72-86F3886C86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702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E2FC-95D5-4BF3-84F0-556397B80E61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01BC-8E4D-4E6F-AC72-86F3886C86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4084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84FBE2FC-95D5-4BF3-84F0-556397B80E61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GB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D5DB01BC-8E4D-4E6F-AC72-86F3886C86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7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E2FC-95D5-4BF3-84F0-556397B80E61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01BC-8E4D-4E6F-AC72-86F3886C86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974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E2FC-95D5-4BF3-84F0-556397B80E61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01BC-8E4D-4E6F-AC72-86F3886C86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5083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E2FC-95D5-4BF3-84F0-556397B80E61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01BC-8E4D-4E6F-AC72-86F3886C86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6038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E2FC-95D5-4BF3-84F0-556397B80E61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01BC-8E4D-4E6F-AC72-86F3886C86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2033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E2FC-95D5-4BF3-84F0-556397B80E61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01BC-8E4D-4E6F-AC72-86F3886C86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1911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E2FC-95D5-4BF3-84F0-556397B80E61}" type="datetimeFigureOut">
              <a:rPr lang="en-GB" smtClean="0"/>
              <a:t>28/03/2023</a:t>
            </a:fld>
            <a:endParaRPr lang="en-GB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01BC-8E4D-4E6F-AC72-86F3886C86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9854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E2FC-95D5-4BF3-84F0-556397B80E61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01BC-8E4D-4E6F-AC72-86F3886C86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9011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BE2FC-95D5-4BF3-84F0-556397B80E61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DB01BC-8E4D-4E6F-AC72-86F3886C86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108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4FBE2FC-95D5-4BF3-84F0-556397B80E61}" type="datetimeFigureOut">
              <a:rPr lang="en-GB" smtClean="0"/>
              <a:t>28/03/2023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D5DB01BC-8E4D-4E6F-AC72-86F3886C86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04517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1.wdp"/><Relationship Id="rId7" Type="http://schemas.openxmlformats.org/officeDocument/2006/relationships/image" Target="../media/image8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nationalonlinesafety.com/hub/view/guide/tiktok-2022" TargetMode="Externa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eop.police.uk/safety-centre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saferinternet.org.uk/" TargetMode="External"/><Relationship Id="rId3" Type="http://schemas.openxmlformats.org/officeDocument/2006/relationships/hyperlink" Target="https://www.childnet.com/" TargetMode="External"/><Relationship Id="rId7" Type="http://schemas.openxmlformats.org/officeDocument/2006/relationships/hyperlink" Target="https://www.gov.uk/government/publications/child-safety-online-a-practical-guide-for-parents-and-carers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nspcc.org.uk/keeping-children-safe/online-safety/" TargetMode="External"/><Relationship Id="rId5" Type="http://schemas.openxmlformats.org/officeDocument/2006/relationships/hyperlink" Target="https://nationalonlinesafety.com/" TargetMode="External"/><Relationship Id="rId4" Type="http://schemas.openxmlformats.org/officeDocument/2006/relationships/hyperlink" Target="https://www.internetmatters.org/resources/apps-guide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tint val="75000"/>
                <a:shade val="58000"/>
                <a:satMod val="120000"/>
              </a:schemeClr>
              <a:schemeClr val="bg1">
                <a:tint val="50000"/>
                <a:shade val="96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A0E4E09-FC02-4ADC-951A-3FFA90B6F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E70183-9BC3-79D1-8E81-3CC8BCA22E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923054" y="375747"/>
            <a:ext cx="5936011" cy="1517089"/>
          </a:xfrm>
        </p:spPr>
        <p:txBody>
          <a:bodyPr anchor="b">
            <a:normAutofit/>
          </a:bodyPr>
          <a:lstStyle/>
          <a:p>
            <a:r>
              <a:rPr lang="en-GB" sz="8000" dirty="0">
                <a:solidFill>
                  <a:schemeClr val="tx1"/>
                </a:solidFill>
              </a:rPr>
              <a:t>Online Safety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45FAD0-4BE8-7884-B7F3-832FF2AEC3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274191" y="2560320"/>
            <a:ext cx="5739617" cy="3644084"/>
          </a:xfrm>
        </p:spPr>
        <p:txBody>
          <a:bodyPr>
            <a:normAutofit/>
          </a:bodyPr>
          <a:lstStyle/>
          <a:p>
            <a:r>
              <a:rPr lang="en-GB" sz="2800" dirty="0">
                <a:solidFill>
                  <a:srgbClr val="FFFFFF"/>
                </a:solidFill>
              </a:rPr>
              <a:t>Keeping ourselves and our children safe online.</a:t>
            </a:r>
          </a:p>
          <a:p>
            <a:r>
              <a:rPr lang="en-GB" sz="2800" dirty="0">
                <a:solidFill>
                  <a:srgbClr val="FFFFFF"/>
                </a:solidFill>
              </a:rPr>
              <a:t>Protecting children from harmful, inappropriate content.</a:t>
            </a:r>
          </a:p>
          <a:p>
            <a:r>
              <a:rPr lang="en-GB" sz="2800" dirty="0">
                <a:solidFill>
                  <a:srgbClr val="FFFFFF"/>
                </a:solidFill>
              </a:rPr>
              <a:t>Teaching children the importance of respectful interactions online.</a:t>
            </a:r>
          </a:p>
          <a:p>
            <a:r>
              <a:rPr lang="en-GB" sz="2800" dirty="0">
                <a:solidFill>
                  <a:srgbClr val="FFFFFF"/>
                </a:solidFill>
              </a:rPr>
              <a:t>Teaching children how to have healthy screen time habits.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4A1598B-1957-47CF-AAF4-F7A36DA0E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3"/>
            <a:ext cx="6095695" cy="6857997"/>
          </a:xfrm>
          <a:custGeom>
            <a:avLst/>
            <a:gdLst>
              <a:gd name="connsiteX0" fmla="*/ 3435036 w 6095695"/>
              <a:gd name="connsiteY0" fmla="*/ 0 h 6857997"/>
              <a:gd name="connsiteX1" fmla="*/ 4198562 w 6095695"/>
              <a:gd name="connsiteY1" fmla="*/ 0 h 6857997"/>
              <a:gd name="connsiteX2" fmla="*/ 4365987 w 6095695"/>
              <a:gd name="connsiteY2" fmla="*/ 128761 h 6857997"/>
              <a:gd name="connsiteX3" fmla="*/ 6095695 w 6095695"/>
              <a:gd name="connsiteY3" fmla="*/ 3718209 h 6857997"/>
              <a:gd name="connsiteX4" fmla="*/ 4860911 w 6095695"/>
              <a:gd name="connsiteY4" fmla="*/ 6845880 h 6857997"/>
              <a:gd name="connsiteX5" fmla="*/ 4849107 w 6095695"/>
              <a:gd name="connsiteY5" fmla="*/ 6857997 h 6857997"/>
              <a:gd name="connsiteX6" fmla="*/ 4253869 w 6095695"/>
              <a:gd name="connsiteY6" fmla="*/ 6857997 h 6857997"/>
              <a:gd name="connsiteX7" fmla="*/ 4409441 w 6095695"/>
              <a:gd name="connsiteY7" fmla="*/ 6719623 h 6857997"/>
              <a:gd name="connsiteX8" fmla="*/ 5679794 w 6095695"/>
              <a:gd name="connsiteY8" fmla="*/ 3718209 h 6857997"/>
              <a:gd name="connsiteX9" fmla="*/ 3591563 w 6095695"/>
              <a:gd name="connsiteY9" fmla="*/ 88079 h 6857997"/>
              <a:gd name="connsiteX10" fmla="*/ 0 w 6095695"/>
              <a:gd name="connsiteY10" fmla="*/ 0 h 6857997"/>
              <a:gd name="connsiteX11" fmla="*/ 3177466 w 6095695"/>
              <a:gd name="connsiteY11" fmla="*/ 0 h 6857997"/>
              <a:gd name="connsiteX12" fmla="*/ 3353291 w 6095695"/>
              <a:gd name="connsiteY12" fmla="*/ 88129 h 6857997"/>
              <a:gd name="connsiteX13" fmla="*/ 5560965 w 6095695"/>
              <a:gd name="connsiteY13" fmla="*/ 3718209 h 6857997"/>
              <a:gd name="connsiteX14" fmla="*/ 4325417 w 6095695"/>
              <a:gd name="connsiteY14" fmla="*/ 6637392 h 6857997"/>
              <a:gd name="connsiteX15" fmla="*/ 4077394 w 6095695"/>
              <a:gd name="connsiteY15" fmla="*/ 6857997 h 6857997"/>
              <a:gd name="connsiteX16" fmla="*/ 0 w 6095695"/>
              <a:gd name="connsiteY16" fmla="*/ 6857997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095695" h="6857997">
                <a:moveTo>
                  <a:pt x="3435036" y="0"/>
                </a:moveTo>
                <a:lnTo>
                  <a:pt x="4198562" y="0"/>
                </a:lnTo>
                <a:lnTo>
                  <a:pt x="4365987" y="128761"/>
                </a:lnTo>
                <a:cubicBezTo>
                  <a:pt x="5422363" y="981944"/>
                  <a:pt x="6095695" y="2273123"/>
                  <a:pt x="6095695" y="3718209"/>
                </a:cubicBezTo>
                <a:cubicBezTo>
                  <a:pt x="6095695" y="4922447"/>
                  <a:pt x="5628104" y="6019805"/>
                  <a:pt x="4860911" y="6845880"/>
                </a:cubicBezTo>
                <a:lnTo>
                  <a:pt x="4849107" y="6857997"/>
                </a:lnTo>
                <a:lnTo>
                  <a:pt x="4253869" y="6857997"/>
                </a:lnTo>
                <a:lnTo>
                  <a:pt x="4409441" y="6719623"/>
                </a:lnTo>
                <a:cubicBezTo>
                  <a:pt x="5194330" y="5951494"/>
                  <a:pt x="5679794" y="4890334"/>
                  <a:pt x="5679794" y="3718209"/>
                </a:cubicBezTo>
                <a:cubicBezTo>
                  <a:pt x="5679794" y="2179795"/>
                  <a:pt x="4843506" y="832535"/>
                  <a:pt x="3591563" y="88079"/>
                </a:cubicBezTo>
                <a:close/>
                <a:moveTo>
                  <a:pt x="0" y="0"/>
                </a:moveTo>
                <a:lnTo>
                  <a:pt x="3177466" y="0"/>
                </a:lnTo>
                <a:lnTo>
                  <a:pt x="3353291" y="88129"/>
                </a:lnTo>
                <a:cubicBezTo>
                  <a:pt x="4668281" y="787221"/>
                  <a:pt x="5560965" y="2150692"/>
                  <a:pt x="5560965" y="3718209"/>
                </a:cubicBezTo>
                <a:cubicBezTo>
                  <a:pt x="5560965" y="4858221"/>
                  <a:pt x="5088802" y="5890308"/>
                  <a:pt x="4325417" y="6637392"/>
                </a:cubicBezTo>
                <a:lnTo>
                  <a:pt x="4077394" y="6857997"/>
                </a:lnTo>
                <a:lnTo>
                  <a:pt x="0" y="685799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 descr="A picture containing logo&#10;&#10;Description automatically generated">
            <a:extLst>
              <a:ext uri="{FF2B5EF4-FFF2-40B4-BE49-F238E27FC236}">
                <a16:creationId xmlns:a16="http://schemas.microsoft.com/office/drawing/2014/main" id="{C1E3F6B1-60CF-CB74-BCCE-6C054E4597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813" y="1526651"/>
            <a:ext cx="3495372" cy="3804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81166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tint val="75000"/>
                <a:shade val="58000"/>
                <a:satMod val="120000"/>
              </a:schemeClr>
              <a:schemeClr val="bg1">
                <a:tint val="50000"/>
                <a:shade val="96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3E9FBC8E-8666-4442-8D7D-B250510CD4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684" y="2005"/>
            <a:ext cx="10908632" cy="6853991"/>
          </a:xfrm>
          <a:custGeom>
            <a:avLst/>
            <a:gdLst>
              <a:gd name="connsiteX0" fmla="*/ 9059740 w 10908632"/>
              <a:gd name="connsiteY0" fmla="*/ 0 h 6853991"/>
              <a:gd name="connsiteX1" fmla="*/ 9694921 w 10908632"/>
              <a:gd name="connsiteY1" fmla="*/ 0 h 6853991"/>
              <a:gd name="connsiteX2" fmla="*/ 9825053 w 10908632"/>
              <a:gd name="connsiteY2" fmla="*/ 165594 h 6853991"/>
              <a:gd name="connsiteX3" fmla="*/ 10908632 w 10908632"/>
              <a:gd name="connsiteY3" fmla="*/ 3429000 h 6853991"/>
              <a:gd name="connsiteX4" fmla="*/ 9825053 w 10908632"/>
              <a:gd name="connsiteY4" fmla="*/ 6692406 h 6853991"/>
              <a:gd name="connsiteX5" fmla="*/ 9698072 w 10908632"/>
              <a:gd name="connsiteY5" fmla="*/ 6853991 h 6853991"/>
              <a:gd name="connsiteX6" fmla="*/ 9063562 w 10908632"/>
              <a:gd name="connsiteY6" fmla="*/ 6853991 h 6853991"/>
              <a:gd name="connsiteX7" fmla="*/ 9138428 w 10908632"/>
              <a:gd name="connsiteY7" fmla="*/ 6775466 h 6853991"/>
              <a:gd name="connsiteX8" fmla="*/ 10431379 w 10908632"/>
              <a:gd name="connsiteY8" fmla="*/ 3429000 h 6853991"/>
              <a:gd name="connsiteX9" fmla="*/ 9138428 w 10908632"/>
              <a:gd name="connsiteY9" fmla="*/ 82534 h 6853991"/>
              <a:gd name="connsiteX10" fmla="*/ 2037821 w 10908632"/>
              <a:gd name="connsiteY10" fmla="*/ 0 h 6853991"/>
              <a:gd name="connsiteX11" fmla="*/ 8870811 w 10908632"/>
              <a:gd name="connsiteY11" fmla="*/ 0 h 6853991"/>
              <a:gd name="connsiteX12" fmla="*/ 8877212 w 10908632"/>
              <a:gd name="connsiteY12" fmla="*/ 6103 h 6853991"/>
              <a:gd name="connsiteX13" fmla="*/ 10295021 w 10908632"/>
              <a:gd name="connsiteY13" fmla="*/ 3429000 h 6853991"/>
              <a:gd name="connsiteX14" fmla="*/ 8877212 w 10908632"/>
              <a:gd name="connsiteY14" fmla="*/ 6851897 h 6853991"/>
              <a:gd name="connsiteX15" fmla="*/ 8875015 w 10908632"/>
              <a:gd name="connsiteY15" fmla="*/ 6853991 h 6853991"/>
              <a:gd name="connsiteX16" fmla="*/ 2033617 w 10908632"/>
              <a:gd name="connsiteY16" fmla="*/ 6853991 h 6853991"/>
              <a:gd name="connsiteX17" fmla="*/ 2031421 w 10908632"/>
              <a:gd name="connsiteY17" fmla="*/ 6851897 h 6853991"/>
              <a:gd name="connsiteX18" fmla="*/ 613611 w 10908632"/>
              <a:gd name="connsiteY18" fmla="*/ 3429000 h 6853991"/>
              <a:gd name="connsiteX19" fmla="*/ 2031420 w 10908632"/>
              <a:gd name="connsiteY19" fmla="*/ 6103 h 6853991"/>
              <a:gd name="connsiteX20" fmla="*/ 1213711 w 10908632"/>
              <a:gd name="connsiteY20" fmla="*/ 0 h 6853991"/>
              <a:gd name="connsiteX21" fmla="*/ 1848893 w 10908632"/>
              <a:gd name="connsiteY21" fmla="*/ 0 h 6853991"/>
              <a:gd name="connsiteX22" fmla="*/ 1770204 w 10908632"/>
              <a:gd name="connsiteY22" fmla="*/ 82534 h 6853991"/>
              <a:gd name="connsiteX23" fmla="*/ 477253 w 10908632"/>
              <a:gd name="connsiteY23" fmla="*/ 3429000 h 6853991"/>
              <a:gd name="connsiteX24" fmla="*/ 1770204 w 10908632"/>
              <a:gd name="connsiteY24" fmla="*/ 6775466 h 6853991"/>
              <a:gd name="connsiteX25" fmla="*/ 1845071 w 10908632"/>
              <a:gd name="connsiteY25" fmla="*/ 6853991 h 6853991"/>
              <a:gd name="connsiteX26" fmla="*/ 1210561 w 10908632"/>
              <a:gd name="connsiteY26" fmla="*/ 6853991 h 6853991"/>
              <a:gd name="connsiteX27" fmla="*/ 1083579 w 10908632"/>
              <a:gd name="connsiteY27" fmla="*/ 6692406 h 6853991"/>
              <a:gd name="connsiteX28" fmla="*/ 0 w 10908632"/>
              <a:gd name="connsiteY28" fmla="*/ 3429000 h 6853991"/>
              <a:gd name="connsiteX29" fmla="*/ 1083579 w 10908632"/>
              <a:gd name="connsiteY29" fmla="*/ 165594 h 6853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908632" h="6853991">
                <a:moveTo>
                  <a:pt x="9059740" y="0"/>
                </a:moveTo>
                <a:lnTo>
                  <a:pt x="9694921" y="0"/>
                </a:lnTo>
                <a:lnTo>
                  <a:pt x="9825053" y="165594"/>
                </a:lnTo>
                <a:cubicBezTo>
                  <a:pt x="10505610" y="1075607"/>
                  <a:pt x="10908632" y="2205238"/>
                  <a:pt x="10908632" y="3429000"/>
                </a:cubicBezTo>
                <a:cubicBezTo>
                  <a:pt x="10908632" y="4652762"/>
                  <a:pt x="10505610" y="5782393"/>
                  <a:pt x="9825053" y="6692406"/>
                </a:cubicBezTo>
                <a:lnTo>
                  <a:pt x="9698072" y="6853991"/>
                </a:lnTo>
                <a:lnTo>
                  <a:pt x="9063562" y="6853991"/>
                </a:lnTo>
                <a:lnTo>
                  <a:pt x="9138428" y="6775466"/>
                </a:lnTo>
                <a:cubicBezTo>
                  <a:pt x="9941761" y="5891604"/>
                  <a:pt x="10431379" y="4717480"/>
                  <a:pt x="10431379" y="3429000"/>
                </a:cubicBezTo>
                <a:cubicBezTo>
                  <a:pt x="10431379" y="2140521"/>
                  <a:pt x="9941761" y="966397"/>
                  <a:pt x="9138428" y="82534"/>
                </a:cubicBezTo>
                <a:close/>
                <a:moveTo>
                  <a:pt x="2037821" y="0"/>
                </a:moveTo>
                <a:lnTo>
                  <a:pt x="8870811" y="0"/>
                </a:lnTo>
                <a:lnTo>
                  <a:pt x="8877212" y="6103"/>
                </a:lnTo>
                <a:cubicBezTo>
                  <a:pt x="9753207" y="882099"/>
                  <a:pt x="10295021" y="2092275"/>
                  <a:pt x="10295021" y="3429000"/>
                </a:cubicBezTo>
                <a:cubicBezTo>
                  <a:pt x="10295021" y="4765725"/>
                  <a:pt x="9753207" y="5975902"/>
                  <a:pt x="8877212" y="6851897"/>
                </a:cubicBezTo>
                <a:lnTo>
                  <a:pt x="8875015" y="6853991"/>
                </a:lnTo>
                <a:lnTo>
                  <a:pt x="2033617" y="6853991"/>
                </a:lnTo>
                <a:lnTo>
                  <a:pt x="2031421" y="6851897"/>
                </a:lnTo>
                <a:cubicBezTo>
                  <a:pt x="1155426" y="5975902"/>
                  <a:pt x="613611" y="4765725"/>
                  <a:pt x="613611" y="3429000"/>
                </a:cubicBezTo>
                <a:cubicBezTo>
                  <a:pt x="613611" y="2092275"/>
                  <a:pt x="1155425" y="882099"/>
                  <a:pt x="2031420" y="6103"/>
                </a:cubicBezTo>
                <a:close/>
                <a:moveTo>
                  <a:pt x="1213711" y="0"/>
                </a:moveTo>
                <a:lnTo>
                  <a:pt x="1848893" y="0"/>
                </a:lnTo>
                <a:lnTo>
                  <a:pt x="1770204" y="82534"/>
                </a:lnTo>
                <a:cubicBezTo>
                  <a:pt x="966871" y="966397"/>
                  <a:pt x="477253" y="2140521"/>
                  <a:pt x="477253" y="3429000"/>
                </a:cubicBezTo>
                <a:cubicBezTo>
                  <a:pt x="477253" y="4717480"/>
                  <a:pt x="966872" y="5891604"/>
                  <a:pt x="1770204" y="6775466"/>
                </a:cubicBezTo>
                <a:lnTo>
                  <a:pt x="1845071" y="6853991"/>
                </a:lnTo>
                <a:lnTo>
                  <a:pt x="1210561" y="6853991"/>
                </a:lnTo>
                <a:lnTo>
                  <a:pt x="1083579" y="6692406"/>
                </a:lnTo>
                <a:cubicBezTo>
                  <a:pt x="403022" y="5782393"/>
                  <a:pt x="0" y="4652762"/>
                  <a:pt x="0" y="3429000"/>
                </a:cubicBezTo>
                <a:cubicBezTo>
                  <a:pt x="0" y="2205238"/>
                  <a:pt x="403022" y="1075607"/>
                  <a:pt x="1083579" y="16559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17204E-9FC3-8FAB-0852-B6F4D959D6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1079" y="568733"/>
            <a:ext cx="10271209" cy="57775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5380640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tint val="75000"/>
                <a:shade val="58000"/>
                <a:satMod val="120000"/>
              </a:schemeClr>
              <a:schemeClr val="bg1">
                <a:tint val="50000"/>
                <a:shade val="96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>
            <a:extLst>
              <a:ext uri="{FF2B5EF4-FFF2-40B4-BE49-F238E27FC236}">
                <a16:creationId xmlns:a16="http://schemas.microsoft.com/office/drawing/2014/main" id="{EC78E3E1-BBBA-4058-AAEB-714F04B02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86860FA5-CE2B-4019-8FD1-031D7D84E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392DF474-2C37-4DC7-B889-E88EAADEA6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2A0E4E09-FC02-4ADC-951A-3FFA90B6F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E5821A2D-F010-4C2B-8819-23281D9C77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3"/>
            <a:ext cx="6095695" cy="6857997"/>
          </a:xfrm>
          <a:custGeom>
            <a:avLst/>
            <a:gdLst>
              <a:gd name="connsiteX0" fmla="*/ 3435036 w 6095695"/>
              <a:gd name="connsiteY0" fmla="*/ 0 h 6857997"/>
              <a:gd name="connsiteX1" fmla="*/ 4198562 w 6095695"/>
              <a:gd name="connsiteY1" fmla="*/ 0 h 6857997"/>
              <a:gd name="connsiteX2" fmla="*/ 4365987 w 6095695"/>
              <a:gd name="connsiteY2" fmla="*/ 128761 h 6857997"/>
              <a:gd name="connsiteX3" fmla="*/ 6095695 w 6095695"/>
              <a:gd name="connsiteY3" fmla="*/ 3718209 h 6857997"/>
              <a:gd name="connsiteX4" fmla="*/ 4860911 w 6095695"/>
              <a:gd name="connsiteY4" fmla="*/ 6845880 h 6857997"/>
              <a:gd name="connsiteX5" fmla="*/ 4849107 w 6095695"/>
              <a:gd name="connsiteY5" fmla="*/ 6857997 h 6857997"/>
              <a:gd name="connsiteX6" fmla="*/ 4253869 w 6095695"/>
              <a:gd name="connsiteY6" fmla="*/ 6857997 h 6857997"/>
              <a:gd name="connsiteX7" fmla="*/ 4409441 w 6095695"/>
              <a:gd name="connsiteY7" fmla="*/ 6719623 h 6857997"/>
              <a:gd name="connsiteX8" fmla="*/ 5679794 w 6095695"/>
              <a:gd name="connsiteY8" fmla="*/ 3718209 h 6857997"/>
              <a:gd name="connsiteX9" fmla="*/ 3591563 w 6095695"/>
              <a:gd name="connsiteY9" fmla="*/ 88079 h 6857997"/>
              <a:gd name="connsiteX10" fmla="*/ 0 w 6095695"/>
              <a:gd name="connsiteY10" fmla="*/ 0 h 6857997"/>
              <a:gd name="connsiteX11" fmla="*/ 3177466 w 6095695"/>
              <a:gd name="connsiteY11" fmla="*/ 0 h 6857997"/>
              <a:gd name="connsiteX12" fmla="*/ 3353291 w 6095695"/>
              <a:gd name="connsiteY12" fmla="*/ 88129 h 6857997"/>
              <a:gd name="connsiteX13" fmla="*/ 5560965 w 6095695"/>
              <a:gd name="connsiteY13" fmla="*/ 3718209 h 6857997"/>
              <a:gd name="connsiteX14" fmla="*/ 4325417 w 6095695"/>
              <a:gd name="connsiteY14" fmla="*/ 6637392 h 6857997"/>
              <a:gd name="connsiteX15" fmla="*/ 4077394 w 6095695"/>
              <a:gd name="connsiteY15" fmla="*/ 6857997 h 6857997"/>
              <a:gd name="connsiteX16" fmla="*/ 0 w 6095695"/>
              <a:gd name="connsiteY16" fmla="*/ 6857997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095695" h="6857997">
                <a:moveTo>
                  <a:pt x="3435036" y="0"/>
                </a:moveTo>
                <a:lnTo>
                  <a:pt x="4198562" y="0"/>
                </a:lnTo>
                <a:lnTo>
                  <a:pt x="4365987" y="128761"/>
                </a:lnTo>
                <a:cubicBezTo>
                  <a:pt x="5422363" y="981944"/>
                  <a:pt x="6095695" y="2273123"/>
                  <a:pt x="6095695" y="3718209"/>
                </a:cubicBezTo>
                <a:cubicBezTo>
                  <a:pt x="6095695" y="4922447"/>
                  <a:pt x="5628104" y="6019805"/>
                  <a:pt x="4860911" y="6845880"/>
                </a:cubicBezTo>
                <a:lnTo>
                  <a:pt x="4849107" y="6857997"/>
                </a:lnTo>
                <a:lnTo>
                  <a:pt x="4253869" y="6857997"/>
                </a:lnTo>
                <a:lnTo>
                  <a:pt x="4409441" y="6719623"/>
                </a:lnTo>
                <a:cubicBezTo>
                  <a:pt x="5194330" y="5951494"/>
                  <a:pt x="5679794" y="4890334"/>
                  <a:pt x="5679794" y="3718209"/>
                </a:cubicBezTo>
                <a:cubicBezTo>
                  <a:pt x="5679794" y="2179795"/>
                  <a:pt x="4843506" y="832535"/>
                  <a:pt x="3591563" y="88079"/>
                </a:cubicBezTo>
                <a:close/>
                <a:moveTo>
                  <a:pt x="0" y="0"/>
                </a:moveTo>
                <a:lnTo>
                  <a:pt x="3177466" y="0"/>
                </a:lnTo>
                <a:lnTo>
                  <a:pt x="3353291" y="88129"/>
                </a:lnTo>
                <a:cubicBezTo>
                  <a:pt x="4668281" y="787221"/>
                  <a:pt x="5560965" y="2150692"/>
                  <a:pt x="5560965" y="3718209"/>
                </a:cubicBezTo>
                <a:cubicBezTo>
                  <a:pt x="5560965" y="4858221"/>
                  <a:pt x="5088802" y="5890308"/>
                  <a:pt x="4325417" y="6637392"/>
                </a:cubicBezTo>
                <a:lnTo>
                  <a:pt x="4077394" y="6857997"/>
                </a:lnTo>
                <a:lnTo>
                  <a:pt x="0" y="685799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BF30BC-45D1-7BB6-A875-0BC1C72AB3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85520" y="919676"/>
            <a:ext cx="7273405" cy="501864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1BD7212-20D7-CFF3-659D-56401B403C8B}"/>
              </a:ext>
            </a:extLst>
          </p:cNvPr>
          <p:cNvSpPr txBox="1"/>
          <p:nvPr/>
        </p:nvSpPr>
        <p:spPr>
          <a:xfrm>
            <a:off x="462564" y="1571198"/>
            <a:ext cx="3790186" cy="37156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dirty="0">
                <a:solidFill>
                  <a:schemeClr val="bg1"/>
                </a:solidFill>
              </a:rPr>
              <a:t>How many children have one or more of these apps? </a:t>
            </a:r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endParaRPr lang="en-US" dirty="0">
              <a:solidFill>
                <a:schemeClr val="bg1"/>
              </a:solidFill>
            </a:endParaRPr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dirty="0">
                <a:solidFill>
                  <a:schemeClr val="bg1"/>
                </a:solidFill>
              </a:rPr>
              <a:t>Why do apps have age limits?</a:t>
            </a:r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endParaRPr lang="en-US" dirty="0">
              <a:solidFill>
                <a:schemeClr val="bg1"/>
              </a:solidFill>
            </a:endParaRPr>
          </a:p>
          <a:p>
            <a:pPr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</a:pPr>
            <a:r>
              <a:rPr lang="en-US" dirty="0">
                <a:solidFill>
                  <a:schemeClr val="bg1"/>
                </a:solidFill>
              </a:rPr>
              <a:t>Some apps have a minimum age due to the content that is on them, this could be violent or upsetting, and by putting a false age children could be exposed to something that can be scary or harmful to them.</a:t>
            </a:r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D68B9961-F007-40D1-AF51-61B6DE5106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30" name="Oval 29">
              <a:extLst>
                <a:ext uri="{FF2B5EF4-FFF2-40B4-BE49-F238E27FC236}">
                  <a16:creationId xmlns:a16="http://schemas.microsoft.com/office/drawing/2014/main" id="{E9FDF494-C7FB-47DF-BD39-1F65FA5508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31" name="Oval 30">
              <a:extLst>
                <a:ext uri="{FF2B5EF4-FFF2-40B4-BE49-F238E27FC236}">
                  <a16:creationId xmlns:a16="http://schemas.microsoft.com/office/drawing/2014/main" id="{3A822E1C-4C1A-4BEE-B19C-0FFB2D57BB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</p:spTree>
    <p:extLst>
      <p:ext uri="{BB962C8B-B14F-4D97-AF65-F5344CB8AC3E}">
        <p14:creationId xmlns:p14="http://schemas.microsoft.com/office/powerpoint/2010/main" val="23802710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AE1EB2C-BEAF-517F-D92D-5A8EE76C5D6C}"/>
              </a:ext>
            </a:extLst>
          </p:cNvPr>
          <p:cNvSpPr txBox="1"/>
          <p:nvPr/>
        </p:nvSpPr>
        <p:spPr>
          <a:xfrm>
            <a:off x="682420" y="344557"/>
            <a:ext cx="1064818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At intake farm we teach about Online Safety in two subjects. In the spring term, there is a dedicated strand in the PSHE curriculum that teaches about the internet and how we use it and how it can influence our decisions. In years 5 and 6 the children are taught to question the information available on the intent and to be aware that all may not be what it seem.</a:t>
            </a: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4F2DDB-6FED-A8AA-AF5F-4667EC1E0DB1}"/>
              </a:ext>
            </a:extLst>
          </p:cNvPr>
          <p:cNvSpPr txBox="1"/>
          <p:nvPr/>
        </p:nvSpPr>
        <p:spPr>
          <a:xfrm>
            <a:off x="5735348" y="1879501"/>
            <a:ext cx="5385717" cy="147732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Foundation stage (PSED)</a:t>
            </a:r>
          </a:p>
          <a:p>
            <a:pPr algn="ctr"/>
            <a:endParaRPr lang="en-GB" b="1" dirty="0"/>
          </a:p>
          <a:p>
            <a:r>
              <a:rPr lang="en-GB" dirty="0"/>
              <a:t>Know and talk about the different factors that support their overall health and wellbeing including sensible amounts of ‘screen time’.</a:t>
            </a: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344E7BF8-F0FF-C857-DF25-1ABA92D15E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4611069"/>
              </p:ext>
            </p:extLst>
          </p:nvPr>
        </p:nvGraphicFramePr>
        <p:xfrm>
          <a:off x="1070935" y="1879501"/>
          <a:ext cx="4354351" cy="43406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31394">
                  <a:extLst>
                    <a:ext uri="{9D8B030D-6E8A-4147-A177-3AD203B41FA5}">
                      <a16:colId xmlns:a16="http://schemas.microsoft.com/office/drawing/2014/main" val="1994588731"/>
                    </a:ext>
                  </a:extLst>
                </a:gridCol>
                <a:gridCol w="3322957">
                  <a:extLst>
                    <a:ext uri="{9D8B030D-6E8A-4147-A177-3AD203B41FA5}">
                      <a16:colId xmlns:a16="http://schemas.microsoft.com/office/drawing/2014/main" val="1498946035"/>
                    </a:ext>
                  </a:extLst>
                </a:gridCol>
              </a:tblGrid>
              <a:tr h="708843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20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PSHE</a:t>
                      </a: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20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Media literacy and digital resilience</a:t>
                      </a:r>
                      <a:endParaRPr lang="en-GB" sz="4800" dirty="0">
                        <a:solidFill>
                          <a:srgbClr val="94529B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53975" marR="22860" marT="387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Media literacy and digital resilience</a:t>
                      </a:r>
                      <a:endParaRPr lang="en-GB" sz="1700" dirty="0">
                        <a:solidFill>
                          <a:srgbClr val="94529B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5" marR="22860" marT="38735" marB="0" anchor="ctr"/>
                </a:tc>
                <a:extLst>
                  <a:ext uri="{0D108BD9-81ED-4DB2-BD59-A6C34878D82A}">
                    <a16:rowId xmlns:a16="http://schemas.microsoft.com/office/drawing/2014/main" val="25710784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1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Using the internet and digital devices; communicating online.</a:t>
                      </a:r>
                      <a:endParaRPr lang="en-GB" sz="4000" dirty="0">
                        <a:solidFill>
                          <a:srgbClr val="94529B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52346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2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The internet in everyday life; online content and information.</a:t>
                      </a:r>
                      <a:endParaRPr lang="en-GB" sz="4000" dirty="0">
                        <a:solidFill>
                          <a:srgbClr val="94529B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9869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R="952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3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95250"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the internet is used; assessing information online.</a:t>
                      </a:r>
                      <a:endParaRPr lang="en-GB" sz="4000" dirty="0">
                        <a:solidFill>
                          <a:srgbClr val="94529B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99258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4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data is shared and used.</a:t>
                      </a:r>
                      <a:endParaRPr lang="en-GB" sz="4000" dirty="0">
                        <a:solidFill>
                          <a:srgbClr val="94529B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77684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5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How information online is targeted; different media types, their role and impact.</a:t>
                      </a:r>
                      <a:endParaRPr lang="en-GB" sz="4000" dirty="0">
                        <a:solidFill>
                          <a:srgbClr val="94529B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31545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20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6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Evaluating media sources; sharing things online.</a:t>
                      </a:r>
                      <a:endParaRPr lang="en-GB" sz="4000" dirty="0">
                        <a:solidFill>
                          <a:srgbClr val="94529B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02274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494761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AE1EB2C-BEAF-517F-D92D-5A8EE76C5D6C}"/>
              </a:ext>
            </a:extLst>
          </p:cNvPr>
          <p:cNvSpPr txBox="1"/>
          <p:nvPr/>
        </p:nvSpPr>
        <p:spPr>
          <a:xfrm>
            <a:off x="691298" y="344557"/>
            <a:ext cx="106481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Online safety is embedded in the computing curriculum across all years. We also explore online safety as a whole school on Safe Internet Day.  This year’s focus was ‘Want to talk about it?’ </a:t>
            </a:r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344E7BF8-F0FF-C857-DF25-1ABA92D15E6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9435468"/>
              </p:ext>
            </p:extLst>
          </p:nvPr>
        </p:nvGraphicFramePr>
        <p:xfrm>
          <a:off x="5622373" y="1125985"/>
          <a:ext cx="5394710" cy="546735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77819">
                  <a:extLst>
                    <a:ext uri="{9D8B030D-6E8A-4147-A177-3AD203B41FA5}">
                      <a16:colId xmlns:a16="http://schemas.microsoft.com/office/drawing/2014/main" val="1994588731"/>
                    </a:ext>
                  </a:extLst>
                </a:gridCol>
                <a:gridCol w="4116891">
                  <a:extLst>
                    <a:ext uri="{9D8B030D-6E8A-4147-A177-3AD203B41FA5}">
                      <a16:colId xmlns:a16="http://schemas.microsoft.com/office/drawing/2014/main" val="1498946035"/>
                    </a:ext>
                  </a:extLst>
                </a:gridCol>
              </a:tblGrid>
              <a:tr h="384117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1800" b="1" u="none" dirty="0">
                          <a:latin typeface="+mn-lt"/>
                        </a:rPr>
                        <a:t>Computing Scheme of Work (Purple Mash)</a:t>
                      </a:r>
                      <a:endParaRPr lang="en-GB" sz="1800" b="1" u="none" dirty="0">
                        <a:solidFill>
                          <a:srgbClr val="94529B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53975" marR="22860" marT="387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8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Media literacy and digital resilience</a:t>
                      </a:r>
                      <a:endParaRPr lang="en-GB" sz="1700" dirty="0">
                        <a:solidFill>
                          <a:srgbClr val="94529B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3975" marR="22860" marT="38735" marB="0" anchor="ctr"/>
                </a:tc>
                <a:extLst>
                  <a:ext uri="{0D108BD9-81ED-4DB2-BD59-A6C34878D82A}">
                    <a16:rowId xmlns:a16="http://schemas.microsoft.com/office/drawing/2014/main" val="25710784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1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Safe logins.</a:t>
                      </a:r>
                    </a:p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Technology outside school.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523468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2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Searching and sharing.</a:t>
                      </a:r>
                    </a:p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Email.</a:t>
                      </a:r>
                    </a:p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Digital footprint.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498698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R="9525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3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95250" algn="l" defTabSz="4572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Safe passwords.</a:t>
                      </a:r>
                    </a:p>
                    <a:p>
                      <a:pPr marL="0" marR="95250" algn="l" defTabSz="4572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Fact or fiction?</a:t>
                      </a:r>
                    </a:p>
                    <a:p>
                      <a:pPr marL="0" marR="95250" algn="l" defTabSz="4572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Appropriate content and ratings.</a:t>
                      </a:r>
                    </a:p>
                    <a:p>
                      <a:pPr marL="0" marR="95250" algn="l" defTabSz="4572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Using email safely.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99258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4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Phising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Malware.</a:t>
                      </a:r>
                    </a:p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Plagerism</a:t>
                      </a: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Screen time.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77684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5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Responsibilities and support online.</a:t>
                      </a:r>
                    </a:p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Protecting privacy.</a:t>
                      </a:r>
                    </a:p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Reliability.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7315452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GB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Year 6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Messaging in a game.</a:t>
                      </a:r>
                    </a:p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Online behaviour.</a:t>
                      </a:r>
                    </a:p>
                    <a:p>
                      <a:pPr marL="0" algn="l" defTabSz="457200" rtl="0" eaLnBrk="1" latinLnBrk="0" hangingPunct="1">
                        <a:lnSpc>
                          <a:spcPct val="107000"/>
                        </a:lnSpc>
                      </a:pPr>
                      <a:r>
                        <a:rPr lang="en-GB" sz="16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Screen time.</a:t>
                      </a:r>
                    </a:p>
                  </a:txBody>
                  <a:tcPr marL="53975" marR="22860" marT="3873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0227445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0548E1E2-B46C-4D08-99C7-182A2B5F74B2}"/>
              </a:ext>
            </a:extLst>
          </p:cNvPr>
          <p:cNvSpPr/>
          <p:nvPr/>
        </p:nvSpPr>
        <p:spPr>
          <a:xfrm>
            <a:off x="615687" y="1322944"/>
            <a:ext cx="468428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National Curriculum for Computing</a:t>
            </a:r>
          </a:p>
          <a:p>
            <a:endParaRPr lang="en-GB" dirty="0"/>
          </a:p>
          <a:p>
            <a:r>
              <a:rPr lang="en-GB" b="1" dirty="0"/>
              <a:t>KS1</a:t>
            </a:r>
            <a:r>
              <a:rPr lang="en-GB" dirty="0"/>
              <a:t> </a:t>
            </a:r>
          </a:p>
          <a:p>
            <a:r>
              <a:rPr lang="en-GB" i="1" dirty="0"/>
              <a:t>use technology safely and respectfully, keeping personal information private; identify where to go for help and support when they have concerns about content or contact on the internet or other online technologies</a:t>
            </a:r>
          </a:p>
          <a:p>
            <a:endParaRPr lang="en-GB" dirty="0"/>
          </a:p>
          <a:p>
            <a:r>
              <a:rPr lang="en-GB" b="1" dirty="0"/>
              <a:t>KS2</a:t>
            </a:r>
          </a:p>
          <a:p>
            <a:r>
              <a:rPr lang="en-GB" i="1" dirty="0"/>
              <a:t>use technology safely, respectfully and responsibly; recognise acceptable/unacceptable behaviour; identify a range of ways to report concerns about content and contact</a:t>
            </a:r>
          </a:p>
        </p:txBody>
      </p:sp>
    </p:spTree>
    <p:extLst>
      <p:ext uri="{BB962C8B-B14F-4D97-AF65-F5344CB8AC3E}">
        <p14:creationId xmlns:p14="http://schemas.microsoft.com/office/powerpoint/2010/main" val="19003151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26">
            <a:extLst>
              <a:ext uri="{FF2B5EF4-FFF2-40B4-BE49-F238E27FC236}">
                <a16:creationId xmlns:a16="http://schemas.microsoft.com/office/drawing/2014/main" id="{132FD491-28F3-42E7-AEBF-A9E3C462C9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28" name="Oval 27">
              <a:extLst>
                <a:ext uri="{FF2B5EF4-FFF2-40B4-BE49-F238E27FC236}">
                  <a16:creationId xmlns:a16="http://schemas.microsoft.com/office/drawing/2014/main" id="{AD016B6E-F283-4CFB-9099-05C8DA6AB3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3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72D0360E-345F-4790-B0A0-03ADC36B5E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 useBgFill="1">
        <p:nvSpPr>
          <p:cNvPr id="31" name="Rectangle 30">
            <a:extLst>
              <a:ext uri="{FF2B5EF4-FFF2-40B4-BE49-F238E27FC236}">
                <a16:creationId xmlns:a16="http://schemas.microsoft.com/office/drawing/2014/main" id="{56B66E70-9451-4286-A0C2-6CF108FE81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2A4B0696-68E2-40ED-B597-4B87387544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43865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2"/>
              </a:solidFill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19EF1B4-0F49-44D2-AE21-263819BFBC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38656" y="0"/>
            <a:ext cx="4653776" cy="6858000"/>
          </a:xfrm>
          <a:prstGeom prst="rect">
            <a:avLst/>
          </a:prstGeom>
          <a:blipFill dpi="0" rotWithShape="1">
            <a:blip r:embed="rId4">
              <a:alphaModFix amt="4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AC6771-A5F3-B3A4-4246-386BD0688D7D}"/>
              </a:ext>
            </a:extLst>
          </p:cNvPr>
          <p:cNvSpPr txBox="1"/>
          <p:nvPr/>
        </p:nvSpPr>
        <p:spPr>
          <a:xfrm>
            <a:off x="6772314" y="643467"/>
            <a:ext cx="5416637" cy="58235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/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endParaRPr lang="en-US" dirty="0"/>
          </a:p>
          <a:p>
            <a:pPr marL="285750" indent="-182880" defTabSz="914400">
              <a:lnSpc>
                <a:spcPct val="12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900" dirty="0"/>
              <a:t>Be aware of what your child is doing online.</a:t>
            </a:r>
          </a:p>
          <a:p>
            <a:pPr marL="285750" indent="-182880" defTabSz="914400">
              <a:lnSpc>
                <a:spcPct val="12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900" dirty="0"/>
              <a:t>Know what apps they have. Encourage use of age-appropriate apps e.g. YouTube kids.</a:t>
            </a:r>
          </a:p>
          <a:p>
            <a:pPr marL="285750" indent="-182880" defTabSz="914400">
              <a:lnSpc>
                <a:spcPct val="12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900" dirty="0"/>
              <a:t>Know who your children are the chatting to.</a:t>
            </a:r>
          </a:p>
          <a:p>
            <a:pPr marL="285750" indent="-182880" defTabSz="914400">
              <a:lnSpc>
                <a:spcPct val="12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900" dirty="0"/>
              <a:t>Limit screen time.</a:t>
            </a:r>
          </a:p>
          <a:p>
            <a:pPr marL="285750" indent="-182880" defTabSz="914400">
              <a:lnSpc>
                <a:spcPct val="12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900" dirty="0"/>
              <a:t>Set up downtime limits.</a:t>
            </a:r>
          </a:p>
          <a:p>
            <a:pPr marL="285750" indent="-182880" defTabSz="914400">
              <a:lnSpc>
                <a:spcPct val="12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900" dirty="0"/>
              <a:t>Keep phones out of bedrooms.</a:t>
            </a:r>
          </a:p>
          <a:p>
            <a:pPr marL="285750" indent="-182880" defTabSz="914400">
              <a:lnSpc>
                <a:spcPct val="12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900" dirty="0"/>
              <a:t>Talk to your children about the potential dangers online and make it clear that they must come to you with anything that makes them feel uncomfortable.</a:t>
            </a:r>
          </a:p>
          <a:p>
            <a:pPr marL="285750" indent="-182880" defTabSz="914400">
              <a:lnSpc>
                <a:spcPct val="12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1900" dirty="0"/>
              <a:t>Learn to set restrictions in apps such as turning off location services.</a:t>
            </a:r>
          </a:p>
          <a:p>
            <a:pPr marL="285750" indent="-182880" defTabSz="914400">
              <a:lnSpc>
                <a:spcPct val="12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endParaRPr lang="en-US" sz="1900" dirty="0"/>
          </a:p>
          <a:p>
            <a:pPr marL="10287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</a:pPr>
            <a:r>
              <a:rPr lang="en-US" sz="1900" dirty="0"/>
              <a:t>Example</a:t>
            </a:r>
          </a:p>
          <a:p>
            <a:pPr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</a:pPr>
            <a:r>
              <a:rPr lang="en-US" dirty="0">
                <a:hlinkClick r:id="rId6"/>
              </a:rPr>
              <a:t>https://nationalonlinesafety.com/hub/view/guide/tiktok-2022</a:t>
            </a:r>
            <a:endParaRPr lang="en-US" dirty="0"/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endParaRPr lang="en-US" dirty="0"/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endParaRPr lang="en-US" dirty="0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B69B0BE-E00A-432A-98D1-A47B82C16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401725" y="6229681"/>
            <a:chExt cx="457200" cy="457200"/>
          </a:xfrm>
        </p:grpSpPr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0AF8A5ED-19F8-4707-8EEC-7115E6B112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01725" y="6229681"/>
              <a:ext cx="457200" cy="457200"/>
            </a:xfrm>
            <a:prstGeom prst="ellipse">
              <a:avLst/>
            </a:prstGeom>
            <a:blipFill dpi="0" rotWithShape="1">
              <a:blip r:embed="rId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39" name="Oval 38">
              <a:extLst>
                <a:ext uri="{FF2B5EF4-FFF2-40B4-BE49-F238E27FC236}">
                  <a16:creationId xmlns:a16="http://schemas.microsoft.com/office/drawing/2014/main" id="{C5F50C1C-978D-45B5-B716-7DA91773CD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430918" y="6258874"/>
              <a:ext cx="398813" cy="398815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24407772-995A-50F7-558F-672EB37FDB87}"/>
              </a:ext>
            </a:extLst>
          </p:cNvPr>
          <p:cNvSpPr txBox="1"/>
          <p:nvPr/>
        </p:nvSpPr>
        <p:spPr>
          <a:xfrm>
            <a:off x="1588048" y="371061"/>
            <a:ext cx="51360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What parents can do at home?</a:t>
            </a:r>
            <a:endParaRPr lang="en-GB" dirty="0"/>
          </a:p>
        </p:txBody>
      </p:sp>
      <p:pic>
        <p:nvPicPr>
          <p:cNvPr id="5" name="Picture 4" descr="Text&#10;&#10;Description automatically generated with low confidence">
            <a:extLst>
              <a:ext uri="{FF2B5EF4-FFF2-40B4-BE49-F238E27FC236}">
                <a16:creationId xmlns:a16="http://schemas.microsoft.com/office/drawing/2014/main" id="{0FDAA589-0174-6D26-57F7-B267E8213EF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38223">
            <a:off x="964229" y="1227972"/>
            <a:ext cx="2849273" cy="403026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4546772-932B-47D3-B8EE-4279E37A140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64732">
            <a:off x="3129097" y="2379160"/>
            <a:ext cx="3494047" cy="4301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5783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tint val="75000"/>
                <a:shade val="58000"/>
                <a:satMod val="120000"/>
              </a:schemeClr>
              <a:schemeClr val="bg1">
                <a:tint val="50000"/>
                <a:shade val="96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>
            <a:extLst>
              <a:ext uri="{FF2B5EF4-FFF2-40B4-BE49-F238E27FC236}">
                <a16:creationId xmlns:a16="http://schemas.microsoft.com/office/drawing/2014/main" id="{EC78E3E1-BBBA-4058-AAEB-714F04B02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86860FA5-CE2B-4019-8FD1-031D7D84EF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392DF474-2C37-4DC7-B889-E88EAADEA6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2A0E4E09-FC02-4ADC-951A-3FFA90B6F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E5821A2D-F010-4C2B-8819-23281D9C77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3"/>
            <a:ext cx="6095695" cy="6857997"/>
          </a:xfrm>
          <a:custGeom>
            <a:avLst/>
            <a:gdLst>
              <a:gd name="connsiteX0" fmla="*/ 3435036 w 6095695"/>
              <a:gd name="connsiteY0" fmla="*/ 0 h 6857997"/>
              <a:gd name="connsiteX1" fmla="*/ 4198562 w 6095695"/>
              <a:gd name="connsiteY1" fmla="*/ 0 h 6857997"/>
              <a:gd name="connsiteX2" fmla="*/ 4365987 w 6095695"/>
              <a:gd name="connsiteY2" fmla="*/ 128761 h 6857997"/>
              <a:gd name="connsiteX3" fmla="*/ 6095695 w 6095695"/>
              <a:gd name="connsiteY3" fmla="*/ 3718209 h 6857997"/>
              <a:gd name="connsiteX4" fmla="*/ 4860911 w 6095695"/>
              <a:gd name="connsiteY4" fmla="*/ 6845880 h 6857997"/>
              <a:gd name="connsiteX5" fmla="*/ 4849107 w 6095695"/>
              <a:gd name="connsiteY5" fmla="*/ 6857997 h 6857997"/>
              <a:gd name="connsiteX6" fmla="*/ 4253869 w 6095695"/>
              <a:gd name="connsiteY6" fmla="*/ 6857997 h 6857997"/>
              <a:gd name="connsiteX7" fmla="*/ 4409441 w 6095695"/>
              <a:gd name="connsiteY7" fmla="*/ 6719623 h 6857997"/>
              <a:gd name="connsiteX8" fmla="*/ 5679794 w 6095695"/>
              <a:gd name="connsiteY8" fmla="*/ 3718209 h 6857997"/>
              <a:gd name="connsiteX9" fmla="*/ 3591563 w 6095695"/>
              <a:gd name="connsiteY9" fmla="*/ 88079 h 6857997"/>
              <a:gd name="connsiteX10" fmla="*/ 0 w 6095695"/>
              <a:gd name="connsiteY10" fmla="*/ 0 h 6857997"/>
              <a:gd name="connsiteX11" fmla="*/ 3177466 w 6095695"/>
              <a:gd name="connsiteY11" fmla="*/ 0 h 6857997"/>
              <a:gd name="connsiteX12" fmla="*/ 3353291 w 6095695"/>
              <a:gd name="connsiteY12" fmla="*/ 88129 h 6857997"/>
              <a:gd name="connsiteX13" fmla="*/ 5560965 w 6095695"/>
              <a:gd name="connsiteY13" fmla="*/ 3718209 h 6857997"/>
              <a:gd name="connsiteX14" fmla="*/ 4325417 w 6095695"/>
              <a:gd name="connsiteY14" fmla="*/ 6637392 h 6857997"/>
              <a:gd name="connsiteX15" fmla="*/ 4077394 w 6095695"/>
              <a:gd name="connsiteY15" fmla="*/ 6857997 h 6857997"/>
              <a:gd name="connsiteX16" fmla="*/ 0 w 6095695"/>
              <a:gd name="connsiteY16" fmla="*/ 6857997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095695" h="6857997">
                <a:moveTo>
                  <a:pt x="3435036" y="0"/>
                </a:moveTo>
                <a:lnTo>
                  <a:pt x="4198562" y="0"/>
                </a:lnTo>
                <a:lnTo>
                  <a:pt x="4365987" y="128761"/>
                </a:lnTo>
                <a:cubicBezTo>
                  <a:pt x="5422363" y="981944"/>
                  <a:pt x="6095695" y="2273123"/>
                  <a:pt x="6095695" y="3718209"/>
                </a:cubicBezTo>
                <a:cubicBezTo>
                  <a:pt x="6095695" y="4922447"/>
                  <a:pt x="5628104" y="6019805"/>
                  <a:pt x="4860911" y="6845880"/>
                </a:cubicBezTo>
                <a:lnTo>
                  <a:pt x="4849107" y="6857997"/>
                </a:lnTo>
                <a:lnTo>
                  <a:pt x="4253869" y="6857997"/>
                </a:lnTo>
                <a:lnTo>
                  <a:pt x="4409441" y="6719623"/>
                </a:lnTo>
                <a:cubicBezTo>
                  <a:pt x="5194330" y="5951494"/>
                  <a:pt x="5679794" y="4890334"/>
                  <a:pt x="5679794" y="3718209"/>
                </a:cubicBezTo>
                <a:cubicBezTo>
                  <a:pt x="5679794" y="2179795"/>
                  <a:pt x="4843506" y="832535"/>
                  <a:pt x="3591563" y="88079"/>
                </a:cubicBezTo>
                <a:close/>
                <a:moveTo>
                  <a:pt x="0" y="0"/>
                </a:moveTo>
                <a:lnTo>
                  <a:pt x="3177466" y="0"/>
                </a:lnTo>
                <a:lnTo>
                  <a:pt x="3353291" y="88129"/>
                </a:lnTo>
                <a:cubicBezTo>
                  <a:pt x="4668281" y="787221"/>
                  <a:pt x="5560965" y="2150692"/>
                  <a:pt x="5560965" y="3718209"/>
                </a:cubicBezTo>
                <a:cubicBezTo>
                  <a:pt x="5560965" y="4858221"/>
                  <a:pt x="5088802" y="5890308"/>
                  <a:pt x="4325417" y="6637392"/>
                </a:cubicBezTo>
                <a:lnTo>
                  <a:pt x="4077394" y="6857997"/>
                </a:lnTo>
                <a:lnTo>
                  <a:pt x="0" y="685799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26CE0B-8F64-EFD9-FBC3-095B6EC5D3C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050265">
            <a:off x="476771" y="294546"/>
            <a:ext cx="4206441" cy="63254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DAAF0AF-6616-4196-E102-871BB7839C71}"/>
              </a:ext>
            </a:extLst>
          </p:cNvPr>
          <p:cNvSpPr txBox="1"/>
          <p:nvPr/>
        </p:nvSpPr>
        <p:spPr>
          <a:xfrm>
            <a:off x="6175131" y="1257039"/>
            <a:ext cx="5683794" cy="3715603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10000"/>
          </a:bodyPr>
          <a:lstStyle/>
          <a:p>
            <a:pPr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</a:pPr>
            <a:r>
              <a:rPr lang="en-US" sz="3500" dirty="0"/>
              <a:t>Why is it important to reduce screen time</a:t>
            </a:r>
            <a:r>
              <a:rPr lang="en-US" sz="2200" dirty="0"/>
              <a:t>.</a:t>
            </a:r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endParaRPr lang="en-US" dirty="0"/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2800" dirty="0"/>
              <a:t>It improves physical health.</a:t>
            </a:r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endParaRPr lang="en-US" sz="2800" dirty="0"/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2800" dirty="0"/>
              <a:t>Improves sleep patterns.</a:t>
            </a:r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endParaRPr lang="en-US" sz="2800" dirty="0"/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2800" dirty="0"/>
              <a:t>Playing with friends in real life,</a:t>
            </a:r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endParaRPr lang="en-US" sz="2800" dirty="0"/>
          </a:p>
          <a:p>
            <a:pPr indent="-182880" defTabSz="914400">
              <a:lnSpc>
                <a:spcPct val="90000"/>
              </a:lnSpc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85000"/>
              <a:buFont typeface="Wingdings" pitchFamily="2" charset="2"/>
              <a:buChar char="§"/>
            </a:pPr>
            <a:r>
              <a:rPr lang="en-US" sz="2800" dirty="0"/>
              <a:t>Reduces stress and improves mood.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68B9961-F007-40D1-AF51-61B6DE5106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E9FDF494-C7FB-47DF-BD39-1F65FA55081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3A822E1C-4C1A-4BEE-B19C-0FFB2D57BB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</p:spTree>
    <p:extLst>
      <p:ext uri="{BB962C8B-B14F-4D97-AF65-F5344CB8AC3E}">
        <p14:creationId xmlns:p14="http://schemas.microsoft.com/office/powerpoint/2010/main" val="325863326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tint val="75000"/>
                <a:shade val="58000"/>
                <a:satMod val="120000"/>
              </a:schemeClr>
              <a:schemeClr val="bg1">
                <a:tint val="50000"/>
                <a:shade val="96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>
            <a:extLst>
              <a:ext uri="{FF2B5EF4-FFF2-40B4-BE49-F238E27FC236}">
                <a16:creationId xmlns:a16="http://schemas.microsoft.com/office/drawing/2014/main" id="{3E9FBC8E-8666-4442-8D7D-B250510CD4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684" y="2005"/>
            <a:ext cx="10908632" cy="6853991"/>
          </a:xfrm>
          <a:custGeom>
            <a:avLst/>
            <a:gdLst>
              <a:gd name="connsiteX0" fmla="*/ 9059740 w 10908632"/>
              <a:gd name="connsiteY0" fmla="*/ 0 h 6853991"/>
              <a:gd name="connsiteX1" fmla="*/ 9694921 w 10908632"/>
              <a:gd name="connsiteY1" fmla="*/ 0 h 6853991"/>
              <a:gd name="connsiteX2" fmla="*/ 9825053 w 10908632"/>
              <a:gd name="connsiteY2" fmla="*/ 165594 h 6853991"/>
              <a:gd name="connsiteX3" fmla="*/ 10908632 w 10908632"/>
              <a:gd name="connsiteY3" fmla="*/ 3429000 h 6853991"/>
              <a:gd name="connsiteX4" fmla="*/ 9825053 w 10908632"/>
              <a:gd name="connsiteY4" fmla="*/ 6692406 h 6853991"/>
              <a:gd name="connsiteX5" fmla="*/ 9698072 w 10908632"/>
              <a:gd name="connsiteY5" fmla="*/ 6853991 h 6853991"/>
              <a:gd name="connsiteX6" fmla="*/ 9063562 w 10908632"/>
              <a:gd name="connsiteY6" fmla="*/ 6853991 h 6853991"/>
              <a:gd name="connsiteX7" fmla="*/ 9138428 w 10908632"/>
              <a:gd name="connsiteY7" fmla="*/ 6775466 h 6853991"/>
              <a:gd name="connsiteX8" fmla="*/ 10431379 w 10908632"/>
              <a:gd name="connsiteY8" fmla="*/ 3429000 h 6853991"/>
              <a:gd name="connsiteX9" fmla="*/ 9138428 w 10908632"/>
              <a:gd name="connsiteY9" fmla="*/ 82534 h 6853991"/>
              <a:gd name="connsiteX10" fmla="*/ 2037821 w 10908632"/>
              <a:gd name="connsiteY10" fmla="*/ 0 h 6853991"/>
              <a:gd name="connsiteX11" fmla="*/ 8870811 w 10908632"/>
              <a:gd name="connsiteY11" fmla="*/ 0 h 6853991"/>
              <a:gd name="connsiteX12" fmla="*/ 8877212 w 10908632"/>
              <a:gd name="connsiteY12" fmla="*/ 6103 h 6853991"/>
              <a:gd name="connsiteX13" fmla="*/ 10295021 w 10908632"/>
              <a:gd name="connsiteY13" fmla="*/ 3429000 h 6853991"/>
              <a:gd name="connsiteX14" fmla="*/ 8877212 w 10908632"/>
              <a:gd name="connsiteY14" fmla="*/ 6851897 h 6853991"/>
              <a:gd name="connsiteX15" fmla="*/ 8875015 w 10908632"/>
              <a:gd name="connsiteY15" fmla="*/ 6853991 h 6853991"/>
              <a:gd name="connsiteX16" fmla="*/ 2033617 w 10908632"/>
              <a:gd name="connsiteY16" fmla="*/ 6853991 h 6853991"/>
              <a:gd name="connsiteX17" fmla="*/ 2031421 w 10908632"/>
              <a:gd name="connsiteY17" fmla="*/ 6851897 h 6853991"/>
              <a:gd name="connsiteX18" fmla="*/ 613611 w 10908632"/>
              <a:gd name="connsiteY18" fmla="*/ 3429000 h 6853991"/>
              <a:gd name="connsiteX19" fmla="*/ 2031420 w 10908632"/>
              <a:gd name="connsiteY19" fmla="*/ 6103 h 6853991"/>
              <a:gd name="connsiteX20" fmla="*/ 1213711 w 10908632"/>
              <a:gd name="connsiteY20" fmla="*/ 0 h 6853991"/>
              <a:gd name="connsiteX21" fmla="*/ 1848893 w 10908632"/>
              <a:gd name="connsiteY21" fmla="*/ 0 h 6853991"/>
              <a:gd name="connsiteX22" fmla="*/ 1770204 w 10908632"/>
              <a:gd name="connsiteY22" fmla="*/ 82534 h 6853991"/>
              <a:gd name="connsiteX23" fmla="*/ 477253 w 10908632"/>
              <a:gd name="connsiteY23" fmla="*/ 3429000 h 6853991"/>
              <a:gd name="connsiteX24" fmla="*/ 1770204 w 10908632"/>
              <a:gd name="connsiteY24" fmla="*/ 6775466 h 6853991"/>
              <a:gd name="connsiteX25" fmla="*/ 1845071 w 10908632"/>
              <a:gd name="connsiteY25" fmla="*/ 6853991 h 6853991"/>
              <a:gd name="connsiteX26" fmla="*/ 1210561 w 10908632"/>
              <a:gd name="connsiteY26" fmla="*/ 6853991 h 6853991"/>
              <a:gd name="connsiteX27" fmla="*/ 1083579 w 10908632"/>
              <a:gd name="connsiteY27" fmla="*/ 6692406 h 6853991"/>
              <a:gd name="connsiteX28" fmla="*/ 0 w 10908632"/>
              <a:gd name="connsiteY28" fmla="*/ 3429000 h 6853991"/>
              <a:gd name="connsiteX29" fmla="*/ 1083579 w 10908632"/>
              <a:gd name="connsiteY29" fmla="*/ 165594 h 6853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908632" h="6853991">
                <a:moveTo>
                  <a:pt x="9059740" y="0"/>
                </a:moveTo>
                <a:lnTo>
                  <a:pt x="9694921" y="0"/>
                </a:lnTo>
                <a:lnTo>
                  <a:pt x="9825053" y="165594"/>
                </a:lnTo>
                <a:cubicBezTo>
                  <a:pt x="10505610" y="1075607"/>
                  <a:pt x="10908632" y="2205238"/>
                  <a:pt x="10908632" y="3429000"/>
                </a:cubicBezTo>
                <a:cubicBezTo>
                  <a:pt x="10908632" y="4652762"/>
                  <a:pt x="10505610" y="5782393"/>
                  <a:pt x="9825053" y="6692406"/>
                </a:cubicBezTo>
                <a:lnTo>
                  <a:pt x="9698072" y="6853991"/>
                </a:lnTo>
                <a:lnTo>
                  <a:pt x="9063562" y="6853991"/>
                </a:lnTo>
                <a:lnTo>
                  <a:pt x="9138428" y="6775466"/>
                </a:lnTo>
                <a:cubicBezTo>
                  <a:pt x="9941761" y="5891604"/>
                  <a:pt x="10431379" y="4717480"/>
                  <a:pt x="10431379" y="3429000"/>
                </a:cubicBezTo>
                <a:cubicBezTo>
                  <a:pt x="10431379" y="2140521"/>
                  <a:pt x="9941761" y="966397"/>
                  <a:pt x="9138428" y="82534"/>
                </a:cubicBezTo>
                <a:close/>
                <a:moveTo>
                  <a:pt x="2037821" y="0"/>
                </a:moveTo>
                <a:lnTo>
                  <a:pt x="8870811" y="0"/>
                </a:lnTo>
                <a:lnTo>
                  <a:pt x="8877212" y="6103"/>
                </a:lnTo>
                <a:cubicBezTo>
                  <a:pt x="9753207" y="882099"/>
                  <a:pt x="10295021" y="2092275"/>
                  <a:pt x="10295021" y="3429000"/>
                </a:cubicBezTo>
                <a:cubicBezTo>
                  <a:pt x="10295021" y="4765725"/>
                  <a:pt x="9753207" y="5975902"/>
                  <a:pt x="8877212" y="6851897"/>
                </a:cubicBezTo>
                <a:lnTo>
                  <a:pt x="8875015" y="6853991"/>
                </a:lnTo>
                <a:lnTo>
                  <a:pt x="2033617" y="6853991"/>
                </a:lnTo>
                <a:lnTo>
                  <a:pt x="2031421" y="6851897"/>
                </a:lnTo>
                <a:cubicBezTo>
                  <a:pt x="1155426" y="5975902"/>
                  <a:pt x="613611" y="4765725"/>
                  <a:pt x="613611" y="3429000"/>
                </a:cubicBezTo>
                <a:cubicBezTo>
                  <a:pt x="613611" y="2092275"/>
                  <a:pt x="1155425" y="882099"/>
                  <a:pt x="2031420" y="6103"/>
                </a:cubicBezTo>
                <a:close/>
                <a:moveTo>
                  <a:pt x="1213711" y="0"/>
                </a:moveTo>
                <a:lnTo>
                  <a:pt x="1848893" y="0"/>
                </a:lnTo>
                <a:lnTo>
                  <a:pt x="1770204" y="82534"/>
                </a:lnTo>
                <a:cubicBezTo>
                  <a:pt x="966871" y="966397"/>
                  <a:pt x="477253" y="2140521"/>
                  <a:pt x="477253" y="3429000"/>
                </a:cubicBezTo>
                <a:cubicBezTo>
                  <a:pt x="477253" y="4717480"/>
                  <a:pt x="966872" y="5891604"/>
                  <a:pt x="1770204" y="6775466"/>
                </a:cubicBezTo>
                <a:lnTo>
                  <a:pt x="1845071" y="6853991"/>
                </a:lnTo>
                <a:lnTo>
                  <a:pt x="1210561" y="6853991"/>
                </a:lnTo>
                <a:lnTo>
                  <a:pt x="1083579" y="6692406"/>
                </a:lnTo>
                <a:cubicBezTo>
                  <a:pt x="403022" y="5782393"/>
                  <a:pt x="0" y="4652762"/>
                  <a:pt x="0" y="3429000"/>
                </a:cubicBezTo>
                <a:cubicBezTo>
                  <a:pt x="0" y="2205238"/>
                  <a:pt x="403022" y="1075607"/>
                  <a:pt x="1083579" y="16559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>
              <a:solidFill>
                <a:schemeClr val="lt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D0D5D66-DDE1-025E-B09A-415D86FECDDD}"/>
              </a:ext>
            </a:extLst>
          </p:cNvPr>
          <p:cNvSpPr txBox="1"/>
          <p:nvPr/>
        </p:nvSpPr>
        <p:spPr>
          <a:xfrm>
            <a:off x="1895060" y="705177"/>
            <a:ext cx="8666921" cy="615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</a:rPr>
              <a:t>Reporting inappropriate contact online.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Visit CEOP website - Child Exploitation and Online Protection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Here you will find guidance about how to report worrying behaviour. Examples of concerns that children have been reported include: 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 Someone online has asked me to send them nude images.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I shared a nude image with someone online and they are threatening me.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I did something that I was embarrassed about on webcam and someone has turned nasty towards me.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Someone I don't know is asking me to live-stream and do things I don't want to do.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Someone online kept asking me to meet them face-to-face and I feel pressured by them.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Someone online was talking to me about sex and it made me feel uncomfortable.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Someone online is putting pressure on me to do things I don't want to do.</a:t>
            </a:r>
          </a:p>
          <a:p>
            <a:pPr marL="285750" indent="-285750" algn="l">
              <a:buFont typeface="Wingdings" panose="05000000000000000000" pitchFamily="2" charset="2"/>
              <a:buChar char="§"/>
            </a:pPr>
            <a:r>
              <a:rPr lang="en-GB" b="0" i="0" dirty="0">
                <a:solidFill>
                  <a:srgbClr val="333333"/>
                </a:solidFill>
                <a:effectLst/>
                <a:latin typeface="Source Sans Pro" panose="020B0503030403020204" pitchFamily="34" charset="0"/>
              </a:rPr>
              <a:t>Someone I met in an online game keeps trying to talk to me privately.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GB" dirty="0">
              <a:solidFill>
                <a:schemeClr val="bg1"/>
              </a:solidFill>
            </a:endParaRPr>
          </a:p>
          <a:p>
            <a:pPr algn="ctr"/>
            <a:r>
              <a:rPr lang="en-GB" sz="2800" dirty="0">
                <a:solidFill>
                  <a:schemeClr val="bg1"/>
                </a:solidFill>
                <a:hlinkClick r:id="rId3"/>
              </a:rPr>
              <a:t>https://www.ceop.police.uk/safety-centre/</a:t>
            </a:r>
            <a:endParaRPr lang="en-GB" sz="2800" dirty="0">
              <a:solidFill>
                <a:schemeClr val="bg1"/>
              </a:solidFill>
            </a:endParaRPr>
          </a:p>
          <a:p>
            <a:pPr algn="ctr"/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2388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1">
                <a:tint val="75000"/>
                <a:shade val="58000"/>
                <a:satMod val="120000"/>
              </a:schemeClr>
              <a:schemeClr val="bg1">
                <a:tint val="50000"/>
                <a:shade val="96000"/>
              </a:schemeClr>
            </a:duotone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A0E4E09-FC02-4ADC-951A-3FFA90B6FE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E70183-9BC3-79D1-8E81-3CC8BCA22E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77280" y="945590"/>
            <a:ext cx="5936011" cy="4991384"/>
          </a:xfrm>
        </p:spPr>
        <p:txBody>
          <a:bodyPr anchor="b">
            <a:normAutofit/>
          </a:bodyPr>
          <a:lstStyle/>
          <a:p>
            <a:pPr algn="ctr"/>
            <a:r>
              <a:rPr lang="en-GB" sz="8000" dirty="0">
                <a:solidFill>
                  <a:schemeClr val="tx1"/>
                </a:solidFill>
              </a:rPr>
              <a:t>Where to get advice.</a:t>
            </a:r>
            <a:br>
              <a:rPr lang="en-GB" sz="8000" dirty="0">
                <a:solidFill>
                  <a:schemeClr val="tx1"/>
                </a:solidFill>
              </a:rPr>
            </a:br>
            <a:r>
              <a:rPr lang="en-GB" sz="3200" dirty="0">
                <a:solidFill>
                  <a:schemeClr val="tx1"/>
                </a:solidFill>
              </a:rPr>
              <a:t>some useful websites to visit.</a:t>
            </a:r>
            <a:br>
              <a:rPr lang="en-GB" sz="3200" dirty="0">
                <a:solidFill>
                  <a:schemeClr val="tx1"/>
                </a:solidFill>
              </a:rPr>
            </a:br>
            <a:endParaRPr lang="en-GB" sz="8000" dirty="0">
              <a:solidFill>
                <a:schemeClr val="tx1"/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4A1598B-1957-47CF-AAF4-F7A36DA0E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3"/>
            <a:ext cx="6095695" cy="6857997"/>
          </a:xfrm>
          <a:custGeom>
            <a:avLst/>
            <a:gdLst>
              <a:gd name="connsiteX0" fmla="*/ 3435036 w 6095695"/>
              <a:gd name="connsiteY0" fmla="*/ 0 h 6857997"/>
              <a:gd name="connsiteX1" fmla="*/ 4198562 w 6095695"/>
              <a:gd name="connsiteY1" fmla="*/ 0 h 6857997"/>
              <a:gd name="connsiteX2" fmla="*/ 4365987 w 6095695"/>
              <a:gd name="connsiteY2" fmla="*/ 128761 h 6857997"/>
              <a:gd name="connsiteX3" fmla="*/ 6095695 w 6095695"/>
              <a:gd name="connsiteY3" fmla="*/ 3718209 h 6857997"/>
              <a:gd name="connsiteX4" fmla="*/ 4860911 w 6095695"/>
              <a:gd name="connsiteY4" fmla="*/ 6845880 h 6857997"/>
              <a:gd name="connsiteX5" fmla="*/ 4849107 w 6095695"/>
              <a:gd name="connsiteY5" fmla="*/ 6857997 h 6857997"/>
              <a:gd name="connsiteX6" fmla="*/ 4253869 w 6095695"/>
              <a:gd name="connsiteY6" fmla="*/ 6857997 h 6857997"/>
              <a:gd name="connsiteX7" fmla="*/ 4409441 w 6095695"/>
              <a:gd name="connsiteY7" fmla="*/ 6719623 h 6857997"/>
              <a:gd name="connsiteX8" fmla="*/ 5679794 w 6095695"/>
              <a:gd name="connsiteY8" fmla="*/ 3718209 h 6857997"/>
              <a:gd name="connsiteX9" fmla="*/ 3591563 w 6095695"/>
              <a:gd name="connsiteY9" fmla="*/ 88079 h 6857997"/>
              <a:gd name="connsiteX10" fmla="*/ 0 w 6095695"/>
              <a:gd name="connsiteY10" fmla="*/ 0 h 6857997"/>
              <a:gd name="connsiteX11" fmla="*/ 3177466 w 6095695"/>
              <a:gd name="connsiteY11" fmla="*/ 0 h 6857997"/>
              <a:gd name="connsiteX12" fmla="*/ 3353291 w 6095695"/>
              <a:gd name="connsiteY12" fmla="*/ 88129 h 6857997"/>
              <a:gd name="connsiteX13" fmla="*/ 5560965 w 6095695"/>
              <a:gd name="connsiteY13" fmla="*/ 3718209 h 6857997"/>
              <a:gd name="connsiteX14" fmla="*/ 4325417 w 6095695"/>
              <a:gd name="connsiteY14" fmla="*/ 6637392 h 6857997"/>
              <a:gd name="connsiteX15" fmla="*/ 4077394 w 6095695"/>
              <a:gd name="connsiteY15" fmla="*/ 6857997 h 6857997"/>
              <a:gd name="connsiteX16" fmla="*/ 0 w 6095695"/>
              <a:gd name="connsiteY16" fmla="*/ 6857997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095695" h="6857997">
                <a:moveTo>
                  <a:pt x="3435036" y="0"/>
                </a:moveTo>
                <a:lnTo>
                  <a:pt x="4198562" y="0"/>
                </a:lnTo>
                <a:lnTo>
                  <a:pt x="4365987" y="128761"/>
                </a:lnTo>
                <a:cubicBezTo>
                  <a:pt x="5422363" y="981944"/>
                  <a:pt x="6095695" y="2273123"/>
                  <a:pt x="6095695" y="3718209"/>
                </a:cubicBezTo>
                <a:cubicBezTo>
                  <a:pt x="6095695" y="4922447"/>
                  <a:pt x="5628104" y="6019805"/>
                  <a:pt x="4860911" y="6845880"/>
                </a:cubicBezTo>
                <a:lnTo>
                  <a:pt x="4849107" y="6857997"/>
                </a:lnTo>
                <a:lnTo>
                  <a:pt x="4253869" y="6857997"/>
                </a:lnTo>
                <a:lnTo>
                  <a:pt x="4409441" y="6719623"/>
                </a:lnTo>
                <a:cubicBezTo>
                  <a:pt x="5194330" y="5951494"/>
                  <a:pt x="5679794" y="4890334"/>
                  <a:pt x="5679794" y="3718209"/>
                </a:cubicBezTo>
                <a:cubicBezTo>
                  <a:pt x="5679794" y="2179795"/>
                  <a:pt x="4843506" y="832535"/>
                  <a:pt x="3591563" y="88079"/>
                </a:cubicBezTo>
                <a:close/>
                <a:moveTo>
                  <a:pt x="0" y="0"/>
                </a:moveTo>
                <a:lnTo>
                  <a:pt x="3177466" y="0"/>
                </a:lnTo>
                <a:lnTo>
                  <a:pt x="3353291" y="88129"/>
                </a:lnTo>
                <a:cubicBezTo>
                  <a:pt x="4668281" y="787221"/>
                  <a:pt x="5560965" y="2150692"/>
                  <a:pt x="5560965" y="3718209"/>
                </a:cubicBezTo>
                <a:cubicBezTo>
                  <a:pt x="5560965" y="4858221"/>
                  <a:pt x="5088802" y="5890308"/>
                  <a:pt x="4325417" y="6637392"/>
                </a:cubicBezTo>
                <a:lnTo>
                  <a:pt x="4077394" y="6857997"/>
                </a:lnTo>
                <a:lnTo>
                  <a:pt x="0" y="6857997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D83F06-5D91-8A79-4698-E1E3318F1D2A}"/>
              </a:ext>
            </a:extLst>
          </p:cNvPr>
          <p:cNvSpPr txBox="1"/>
          <p:nvPr/>
        </p:nvSpPr>
        <p:spPr>
          <a:xfrm>
            <a:off x="159686" y="602399"/>
            <a:ext cx="4663134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  <a:hlinkClick r:id="rId3"/>
              </a:rPr>
              <a:t>https://www.childnet.com/</a:t>
            </a:r>
            <a:endParaRPr lang="en-GB" sz="2000" dirty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  <a:hlinkClick r:id="rId4"/>
              </a:rPr>
              <a:t>https://www.internetmatters.org/resources/apps-guide/</a:t>
            </a:r>
            <a:endParaRPr lang="en-GB" sz="2000" dirty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  <a:hlinkClick r:id="rId5"/>
              </a:rPr>
              <a:t>https://nationalonlinesafety.com/</a:t>
            </a:r>
            <a:endParaRPr lang="en-GB" sz="2000" dirty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  <a:hlinkClick r:id="rId6"/>
              </a:rPr>
              <a:t>https://www.nspcc.org.uk/keeping-children-safe/online-safety/</a:t>
            </a:r>
            <a:endParaRPr lang="en-GB" sz="2000" dirty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  <a:hlinkClick r:id="rId7"/>
              </a:rPr>
              <a:t>https://www.gov.uk/government/publications/child-safety-online-a-practical-guide-for-parents-and-carers/</a:t>
            </a:r>
            <a:endParaRPr lang="en-GB" sz="2000" dirty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  <a:hlinkClick r:id="rId8"/>
              </a:rPr>
              <a:t>https://saferinternet.org.uk/</a:t>
            </a:r>
            <a:endParaRPr lang="en-GB" sz="2000" dirty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28426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159</TotalTime>
  <Words>854</Words>
  <Application>Microsoft Office PowerPoint</Application>
  <PresentationFormat>Widescreen</PresentationFormat>
  <Paragraphs>112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Calibri</vt:lpstr>
      <vt:lpstr>Rockwell</vt:lpstr>
      <vt:lpstr>Rockwell Condensed</vt:lpstr>
      <vt:lpstr>Rockwell Extra Bold</vt:lpstr>
      <vt:lpstr>Source Sans Pro</vt:lpstr>
      <vt:lpstr>Wingdings</vt:lpstr>
      <vt:lpstr>Wood Type</vt:lpstr>
      <vt:lpstr>Online Safety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Where to get advice. some useful websites to visit.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Jennie Fieldwick</dc:creator>
  <cp:lastModifiedBy>Jennie Fieldwick</cp:lastModifiedBy>
  <cp:revision>17</cp:revision>
  <dcterms:created xsi:type="dcterms:W3CDTF">2023-03-23T16:12:55Z</dcterms:created>
  <dcterms:modified xsi:type="dcterms:W3CDTF">2023-03-28T10:55:33Z</dcterms:modified>
</cp:coreProperties>
</file>