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9" r:id="rId3"/>
    <p:sldId id="270" r:id="rId4"/>
    <p:sldId id="271" r:id="rId5"/>
    <p:sldId id="272" r:id="rId6"/>
    <p:sldId id="260" r:id="rId7"/>
    <p:sldId id="259" r:id="rId8"/>
    <p:sldId id="261" r:id="rId9"/>
    <p:sldId id="265" r:id="rId10"/>
    <p:sldId id="273" r:id="rId11"/>
    <p:sldId id="274" r:id="rId12"/>
    <p:sldId id="275" r:id="rId13"/>
    <p:sldId id="276" r:id="rId14"/>
    <p:sldId id="25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2/7/2024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2/7/2024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nationalcollege.com/parent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learning.nspcc.org.uk/research-resources/leaflets/parent-leafle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b="1" dirty="0"/>
              <a:t>Safeguarding at </a:t>
            </a:r>
            <a:br>
              <a:rPr lang="en-US" b="1" dirty="0"/>
            </a:br>
            <a:r>
              <a:rPr lang="en-US" b="1" dirty="0"/>
              <a:t>Intake Farm  </a:t>
            </a:r>
            <a:endParaRPr lang="en-GB" b="1" dirty="0"/>
          </a:p>
        </p:txBody>
      </p:sp>
      <p:sp>
        <p:nvSpPr>
          <p:cNvPr id="3" name="Subtitle 2"/>
          <p:cNvSpPr>
            <a:spLocks noGrp="1"/>
          </p:cNvSpPr>
          <p:nvPr>
            <p:ph type="subTitle" idx="1"/>
          </p:nvPr>
        </p:nvSpPr>
        <p:spPr/>
        <p:txBody>
          <a:bodyPr/>
          <a:lstStyle/>
          <a:p>
            <a:pPr algn="ctr"/>
            <a:r>
              <a:rPr lang="en-US" dirty="0"/>
              <a:t>Parents’ information evening February 2024</a:t>
            </a:r>
            <a:endParaRPr lang="en-GB" dirty="0"/>
          </a:p>
        </p:txBody>
      </p:sp>
    </p:spTree>
    <p:extLst>
      <p:ext uri="{BB962C8B-B14F-4D97-AF65-F5344CB8AC3E}">
        <p14:creationId xmlns:p14="http://schemas.microsoft.com/office/powerpoint/2010/main" val="3399969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Safeguarding at Intake Farm</a:t>
            </a:r>
            <a:endParaRPr lang="en-GB" b="1" dirty="0"/>
          </a:p>
        </p:txBody>
      </p:sp>
      <p:sp>
        <p:nvSpPr>
          <p:cNvPr id="3" name="Content Placeholder 2"/>
          <p:cNvSpPr>
            <a:spLocks noGrp="1"/>
          </p:cNvSpPr>
          <p:nvPr>
            <p:ph idx="1"/>
          </p:nvPr>
        </p:nvSpPr>
        <p:spPr/>
        <p:txBody>
          <a:bodyPr/>
          <a:lstStyle/>
          <a:p>
            <a:r>
              <a:rPr lang="en-US" dirty="0"/>
              <a:t>Intake Farm - committed to creating a happy and safe environment for our children to learn.</a:t>
            </a:r>
          </a:p>
          <a:p>
            <a:r>
              <a:rPr lang="en-US" dirty="0"/>
              <a:t>The following slides show how we keep your children safe by explaining:</a:t>
            </a:r>
          </a:p>
          <a:p>
            <a:pPr marL="0" indent="0">
              <a:buNone/>
            </a:pPr>
            <a:r>
              <a:rPr lang="en-US" dirty="0"/>
              <a:t> Some of the different </a:t>
            </a:r>
            <a:r>
              <a:rPr lang="en-US" dirty="0" smtClean="0"/>
              <a:t>ways </a:t>
            </a:r>
            <a:r>
              <a:rPr lang="en-US" dirty="0"/>
              <a:t>children can be harmed.</a:t>
            </a:r>
          </a:p>
          <a:p>
            <a:pPr marL="0" indent="0">
              <a:buNone/>
            </a:pPr>
            <a:r>
              <a:rPr lang="en-US" dirty="0"/>
              <a:t> How we can work together to keep our children safe from </a:t>
            </a:r>
            <a:r>
              <a:rPr lang="en-US" dirty="0" smtClean="0"/>
              <a:t>harm.</a:t>
            </a:r>
            <a:endParaRPr lang="en-US" dirty="0"/>
          </a:p>
          <a:p>
            <a:pPr marL="0" indent="0">
              <a:buNone/>
            </a:pPr>
            <a:r>
              <a:rPr lang="en-US" dirty="0"/>
              <a:t> </a:t>
            </a:r>
            <a:r>
              <a:rPr lang="en-US" dirty="0" smtClean="0"/>
              <a:t>Steps </a:t>
            </a:r>
            <a:r>
              <a:rPr lang="en-US" dirty="0"/>
              <a:t>you can take to keep your child safe from harm.</a:t>
            </a:r>
            <a:endParaRPr lang="en-GB" dirty="0"/>
          </a:p>
        </p:txBody>
      </p:sp>
    </p:spTree>
    <p:extLst>
      <p:ext uri="{BB962C8B-B14F-4D97-AF65-F5344CB8AC3E}">
        <p14:creationId xmlns:p14="http://schemas.microsoft.com/office/powerpoint/2010/main" val="185823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Safeguarding and child protection</a:t>
            </a:r>
            <a:endParaRPr lang="en-GB" b="1" dirty="0"/>
          </a:p>
        </p:txBody>
      </p:sp>
      <p:sp>
        <p:nvSpPr>
          <p:cNvPr id="3" name="Content Placeholder 2"/>
          <p:cNvSpPr>
            <a:spLocks noGrp="1"/>
          </p:cNvSpPr>
          <p:nvPr>
            <p:ph idx="1"/>
          </p:nvPr>
        </p:nvSpPr>
        <p:spPr/>
        <p:txBody>
          <a:bodyPr>
            <a:normAutofit/>
          </a:bodyPr>
          <a:lstStyle/>
          <a:p>
            <a:r>
              <a:rPr lang="en-US" dirty="0"/>
              <a:t>Child Protection: an important subject in which all staff receive regular training. </a:t>
            </a:r>
          </a:p>
          <a:p>
            <a:r>
              <a:rPr lang="en-US" dirty="0"/>
              <a:t>Our priority is to work with you but there may be times when we have to involve other people. </a:t>
            </a:r>
          </a:p>
          <a:p>
            <a:r>
              <a:rPr lang="en-US" dirty="0"/>
              <a:t>Everybody has a responsibility to keep all children safe.</a:t>
            </a:r>
          </a:p>
          <a:p>
            <a:r>
              <a:rPr lang="en-US" dirty="0"/>
              <a:t>We have a statutory responsibility to share any concerns we </a:t>
            </a:r>
            <a:r>
              <a:rPr lang="en-US" dirty="0" smtClean="0"/>
              <a:t>might have </a:t>
            </a:r>
            <a:r>
              <a:rPr lang="en-US" dirty="0"/>
              <a:t>about a child in need of protection with other agencies, in particular children’s social care.</a:t>
            </a:r>
          </a:p>
          <a:p>
            <a:r>
              <a:rPr lang="en-US" dirty="0"/>
              <a:t>Schools are not able to investigate concerns but have a legal duty to refer them.</a:t>
            </a:r>
            <a:endParaRPr lang="en-GB" dirty="0"/>
          </a:p>
        </p:txBody>
      </p:sp>
    </p:spTree>
    <p:extLst>
      <p:ext uri="{BB962C8B-B14F-4D97-AF65-F5344CB8AC3E}">
        <p14:creationId xmlns:p14="http://schemas.microsoft.com/office/powerpoint/2010/main" val="348927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Abuse and harm</a:t>
            </a:r>
            <a:endParaRPr lang="en-GB" b="1" dirty="0"/>
          </a:p>
        </p:txBody>
      </p:sp>
      <p:sp>
        <p:nvSpPr>
          <p:cNvPr id="3" name="Content Placeholder 2"/>
          <p:cNvSpPr>
            <a:spLocks noGrp="1"/>
          </p:cNvSpPr>
          <p:nvPr>
            <p:ph idx="1"/>
          </p:nvPr>
        </p:nvSpPr>
        <p:spPr>
          <a:xfrm>
            <a:off x="436727" y="1405719"/>
            <a:ext cx="10467833" cy="4995081"/>
          </a:xfrm>
        </p:spPr>
        <p:txBody>
          <a:bodyPr>
            <a:noAutofit/>
          </a:bodyPr>
          <a:lstStyle/>
          <a:p>
            <a:pPr marL="0" indent="0">
              <a:buNone/>
            </a:pPr>
            <a:r>
              <a:rPr lang="en-US" dirty="0" smtClean="0"/>
              <a:t>Abuse/harm </a:t>
            </a:r>
            <a:r>
              <a:rPr lang="en-US" dirty="0"/>
              <a:t>is identified in four ways:</a:t>
            </a:r>
          </a:p>
          <a:p>
            <a:r>
              <a:rPr lang="en-US" dirty="0"/>
              <a:t>Physical — </a:t>
            </a:r>
            <a:r>
              <a:rPr lang="en-US" dirty="0" smtClean="0"/>
              <a:t>when </a:t>
            </a:r>
            <a:r>
              <a:rPr lang="en-US" dirty="0"/>
              <a:t>a child is deliberately hurt or </a:t>
            </a:r>
            <a:r>
              <a:rPr lang="en-US" dirty="0" smtClean="0"/>
              <a:t>injured.</a:t>
            </a:r>
            <a:endParaRPr lang="en-US" dirty="0"/>
          </a:p>
          <a:p>
            <a:r>
              <a:rPr lang="en-US" dirty="0"/>
              <a:t>Sexual — </a:t>
            </a:r>
            <a:r>
              <a:rPr lang="en-US" dirty="0" smtClean="0"/>
              <a:t>when </a:t>
            </a:r>
            <a:r>
              <a:rPr lang="en-US" dirty="0"/>
              <a:t>a child is influenced or forced to take part in a sexual activity. This can</a:t>
            </a:r>
          </a:p>
          <a:p>
            <a:pPr marL="0" indent="0">
              <a:buNone/>
            </a:pPr>
            <a:r>
              <a:rPr lang="en-US" dirty="0"/>
              <a:t>be a physical activity or </a:t>
            </a:r>
            <a:r>
              <a:rPr lang="en-US" dirty="0" smtClean="0"/>
              <a:t>non-physical</a:t>
            </a:r>
            <a:r>
              <a:rPr lang="en-US" dirty="0"/>
              <a:t>, e.g. being made to look at an inappropriate image.</a:t>
            </a:r>
          </a:p>
          <a:p>
            <a:r>
              <a:rPr lang="en-US" dirty="0"/>
              <a:t>Emotional — </a:t>
            </a:r>
            <a:r>
              <a:rPr lang="en-US" dirty="0" smtClean="0"/>
              <a:t>when </a:t>
            </a:r>
            <a:r>
              <a:rPr lang="en-US" dirty="0"/>
              <a:t>a child is made to feel </a:t>
            </a:r>
            <a:r>
              <a:rPr lang="en-US" dirty="0" smtClean="0"/>
              <a:t>frightened, </a:t>
            </a:r>
            <a:r>
              <a:rPr lang="en-US" dirty="0"/>
              <a:t>worthless or unloved. It can be</a:t>
            </a:r>
          </a:p>
          <a:p>
            <a:pPr marL="0" indent="0">
              <a:buNone/>
            </a:pPr>
            <a:r>
              <a:rPr lang="en-US" dirty="0"/>
              <a:t>by shouting, using threats or making fun of someone. It can also be when children see</a:t>
            </a:r>
          </a:p>
          <a:p>
            <a:pPr marL="0" indent="0">
              <a:buNone/>
            </a:pPr>
            <a:r>
              <a:rPr lang="en-US" dirty="0"/>
              <a:t>their parents/carers, or visitors to the home, fighting or using violence.</a:t>
            </a:r>
          </a:p>
          <a:p>
            <a:r>
              <a:rPr lang="en-US" dirty="0"/>
              <a:t>Neglect — </a:t>
            </a:r>
            <a:r>
              <a:rPr lang="en-US" dirty="0" smtClean="0"/>
              <a:t>when </a:t>
            </a:r>
            <a:r>
              <a:rPr lang="en-US" dirty="0"/>
              <a:t>a child is not being taken care of by their parents/carers. It can be</a:t>
            </a:r>
          </a:p>
          <a:p>
            <a:pPr marL="0" indent="0">
              <a:buNone/>
            </a:pPr>
            <a:r>
              <a:rPr lang="en-US" dirty="0"/>
              <a:t>poor hygiene, poor </a:t>
            </a:r>
            <a:r>
              <a:rPr lang="en-US" dirty="0" smtClean="0"/>
              <a:t>diet, </a:t>
            </a:r>
            <a:r>
              <a:rPr lang="en-US" dirty="0"/>
              <a:t>not keeping appointments for additional support, not coming</a:t>
            </a:r>
          </a:p>
          <a:p>
            <a:pPr marL="0" indent="0">
              <a:buNone/>
            </a:pPr>
            <a:r>
              <a:rPr lang="en-US" dirty="0"/>
              <a:t>to </a:t>
            </a:r>
            <a:r>
              <a:rPr lang="en-US" dirty="0" smtClean="0"/>
              <a:t>school, </a:t>
            </a:r>
            <a:r>
              <a:rPr lang="en-US" dirty="0"/>
              <a:t>or being left home alone.</a:t>
            </a:r>
          </a:p>
          <a:p>
            <a:r>
              <a:rPr lang="en-US" dirty="0"/>
              <a:t>It is advised that ALL parents/carers are familiar with our Safeguarding Policy which is available through our website and on request.</a:t>
            </a:r>
            <a:endParaRPr lang="en-GB" dirty="0"/>
          </a:p>
        </p:txBody>
      </p:sp>
    </p:spTree>
    <p:extLst>
      <p:ext uri="{BB962C8B-B14F-4D97-AF65-F5344CB8AC3E}">
        <p14:creationId xmlns:p14="http://schemas.microsoft.com/office/powerpoint/2010/main" val="1811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we keep children safe</a:t>
            </a:r>
            <a:endParaRPr lang="en-GB" b="1" dirty="0"/>
          </a:p>
        </p:txBody>
      </p:sp>
      <p:sp>
        <p:nvSpPr>
          <p:cNvPr id="3" name="Content Placeholder 2"/>
          <p:cNvSpPr>
            <a:spLocks noGrp="1"/>
          </p:cNvSpPr>
          <p:nvPr>
            <p:ph idx="1"/>
          </p:nvPr>
        </p:nvSpPr>
        <p:spPr>
          <a:xfrm>
            <a:off x="395785" y="1282890"/>
            <a:ext cx="10495128" cy="4965510"/>
          </a:xfrm>
        </p:spPr>
        <p:txBody>
          <a:bodyPr>
            <a:normAutofit/>
          </a:bodyPr>
          <a:lstStyle/>
          <a:p>
            <a:pPr marL="0" indent="0">
              <a:buNone/>
            </a:pPr>
            <a:r>
              <a:rPr lang="en-US" dirty="0"/>
              <a:t>A child should be able to go to school and feel safe so that they can achieve their very best.</a:t>
            </a:r>
          </a:p>
          <a:p>
            <a:pPr marL="0" indent="0">
              <a:buNone/>
            </a:pPr>
            <a:r>
              <a:rPr lang="en-US" dirty="0"/>
              <a:t>We will ensure:</a:t>
            </a:r>
          </a:p>
          <a:p>
            <a:r>
              <a:rPr lang="en-US" dirty="0"/>
              <a:t>All staff are DBS checked and trained on how we safeguard.</a:t>
            </a:r>
          </a:p>
          <a:p>
            <a:r>
              <a:rPr lang="en-US" dirty="0"/>
              <a:t>The school has 3 Designated Safeguarding Leads: J Fieldwick, H Cox, L Jackson. They have extra training to know what to do when a concern is brought to them.</a:t>
            </a:r>
          </a:p>
          <a:p>
            <a:r>
              <a:rPr lang="en-US" dirty="0"/>
              <a:t>We always listen to you and work closely with you if we are concerned about your child but, sometimes, we may not be able to discuss our concern. The school has a safeguarding policy which tells you more about this and when we must speak to children’s social care.</a:t>
            </a:r>
          </a:p>
          <a:p>
            <a:r>
              <a:rPr lang="en-US" dirty="0"/>
              <a:t>Our PSHE and IT curriculum helps children learn how to keep safe. Lessons include healthy eating, anti‐bullying, e‐safety, road safety, healthy relationships, drug and alcohol awareness.</a:t>
            </a:r>
          </a:p>
          <a:p>
            <a:r>
              <a:rPr lang="en-US" dirty="0"/>
              <a:t>As part of these lessons and assemblies, your child will be told what to do if they are worried or concerned about their safety.</a:t>
            </a:r>
          </a:p>
          <a:p>
            <a:endParaRPr lang="en-GB" dirty="0"/>
          </a:p>
        </p:txBody>
      </p:sp>
    </p:spTree>
    <p:extLst>
      <p:ext uri="{BB962C8B-B14F-4D97-AF65-F5344CB8AC3E}">
        <p14:creationId xmlns:p14="http://schemas.microsoft.com/office/powerpoint/2010/main" val="625117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Keeping your child safe online</a:t>
            </a:r>
            <a:endParaRPr lang="en-GB" b="1" dirty="0"/>
          </a:p>
        </p:txBody>
      </p:sp>
      <p:sp>
        <p:nvSpPr>
          <p:cNvPr id="3" name="Content Placeholder 2"/>
          <p:cNvSpPr>
            <a:spLocks noGrp="1"/>
          </p:cNvSpPr>
          <p:nvPr>
            <p:ph idx="1"/>
          </p:nvPr>
        </p:nvSpPr>
        <p:spPr/>
        <p:txBody>
          <a:bodyPr/>
          <a:lstStyle/>
          <a:p>
            <a:r>
              <a:rPr lang="en-US" dirty="0"/>
              <a:t>Listed below are various apps that are very popular with children. </a:t>
            </a:r>
          </a:p>
          <a:p>
            <a:r>
              <a:rPr lang="en-US" dirty="0" smtClean="0"/>
              <a:t>People who could pose a risk to our children are known to use apps that have chat </a:t>
            </a:r>
            <a:r>
              <a:rPr lang="en-US" dirty="0"/>
              <a:t>rooms or messaging features to access and groom children. </a:t>
            </a:r>
            <a:endParaRPr lang="en-GB" dirty="0">
              <a:solidFill>
                <a:srgbClr val="FF0000"/>
              </a:solidFill>
            </a:endParaRPr>
          </a:p>
        </p:txBody>
      </p:sp>
    </p:spTree>
    <p:extLst>
      <p:ext uri="{BB962C8B-B14F-4D97-AF65-F5344CB8AC3E}">
        <p14:creationId xmlns:p14="http://schemas.microsoft.com/office/powerpoint/2010/main" val="3500044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Keeping your child safe online</a:t>
            </a:r>
            <a:endParaRPr lang="en-GB" b="1" dirty="0"/>
          </a:p>
        </p:txBody>
      </p:sp>
      <p:sp>
        <p:nvSpPr>
          <p:cNvPr id="3" name="Content Placeholder 2"/>
          <p:cNvSpPr>
            <a:spLocks noGrp="1"/>
          </p:cNvSpPr>
          <p:nvPr>
            <p:ph idx="1"/>
          </p:nvPr>
        </p:nvSpPr>
        <p:spPr/>
        <p:txBody>
          <a:bodyPr/>
          <a:lstStyle/>
          <a:p>
            <a:r>
              <a:rPr lang="en-US" dirty="0"/>
              <a:t>Below is a comprehensive but not exhaustive list of apps that are currently very popular with children. The ones highlighted red are not suitable for children of primary </a:t>
            </a:r>
            <a:r>
              <a:rPr lang="en-US" dirty="0" smtClean="0"/>
              <a:t>age. We wish to </a:t>
            </a:r>
            <a:r>
              <a:rPr lang="en-US" dirty="0"/>
              <a:t>make you aware of </a:t>
            </a:r>
            <a:r>
              <a:rPr lang="en-US" dirty="0" smtClean="0"/>
              <a:t>the possible dangers </a:t>
            </a:r>
            <a:r>
              <a:rPr lang="en-US" dirty="0"/>
              <a:t>posed by underage children using these sites.</a:t>
            </a:r>
          </a:p>
          <a:p>
            <a:r>
              <a:rPr lang="en-US" dirty="0"/>
              <a:t>The messaging services also make it very easy for online bullying to take place, </a:t>
            </a:r>
            <a:r>
              <a:rPr lang="en-US" dirty="0" smtClean="0"/>
              <a:t>and </a:t>
            </a:r>
            <a:r>
              <a:rPr lang="en-US" dirty="0"/>
              <a:t>this can have devastating </a:t>
            </a:r>
            <a:r>
              <a:rPr lang="en-US" dirty="0" smtClean="0"/>
              <a:t>consequences.</a:t>
            </a:r>
            <a:endParaRPr lang="en-US" dirty="0"/>
          </a:p>
          <a:p>
            <a:r>
              <a:rPr lang="en-US" dirty="0"/>
              <a:t>It is a massive job trying to keep up with </a:t>
            </a:r>
            <a:r>
              <a:rPr lang="en-US" dirty="0" smtClean="0"/>
              <a:t>trends </a:t>
            </a:r>
            <a:r>
              <a:rPr lang="en-US" dirty="0"/>
              <a:t>that children follow. </a:t>
            </a:r>
            <a:r>
              <a:rPr lang="en-US" dirty="0" smtClean="0"/>
              <a:t>The most popular apps can </a:t>
            </a:r>
            <a:r>
              <a:rPr lang="en-US" dirty="0"/>
              <a:t>change frequently.</a:t>
            </a:r>
          </a:p>
          <a:p>
            <a:r>
              <a:rPr lang="en-US" dirty="0"/>
              <a:t>An </a:t>
            </a:r>
            <a:r>
              <a:rPr lang="en-US" dirty="0" smtClean="0"/>
              <a:t>up-to-date </a:t>
            </a:r>
            <a:r>
              <a:rPr lang="en-US" dirty="0"/>
              <a:t>place for advice is </a:t>
            </a:r>
            <a:r>
              <a:rPr lang="en-US" dirty="0">
                <a:hlinkClick r:id="rId2"/>
              </a:rPr>
              <a:t>https://nationalcollege.com/parents</a:t>
            </a:r>
            <a:endParaRPr lang="en-GB" dirty="0"/>
          </a:p>
        </p:txBody>
      </p:sp>
    </p:spTree>
    <p:extLst>
      <p:ext uri="{BB962C8B-B14F-4D97-AF65-F5344CB8AC3E}">
        <p14:creationId xmlns:p14="http://schemas.microsoft.com/office/powerpoint/2010/main" val="1067860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24" y="312224"/>
            <a:ext cx="8596668" cy="1320800"/>
          </a:xfrm>
        </p:spPr>
        <p:txBody>
          <a:bodyPr/>
          <a:lstStyle/>
          <a:p>
            <a:r>
              <a:rPr lang="en-US" b="1" dirty="0"/>
              <a:t>Apps</a:t>
            </a:r>
            <a:endParaRPr lang="en-GB" b="1" dirty="0"/>
          </a:p>
        </p:txBody>
      </p:sp>
      <p:pic>
        <p:nvPicPr>
          <p:cNvPr id="4" name="Content Placeholder 3"/>
          <p:cNvPicPr>
            <a:picLocks noGrp="1" noChangeAspect="1"/>
          </p:cNvPicPr>
          <p:nvPr>
            <p:ph idx="1"/>
          </p:nvPr>
        </p:nvPicPr>
        <p:blipFill>
          <a:blip r:embed="rId2"/>
          <a:stretch>
            <a:fillRect/>
          </a:stretch>
        </p:blipFill>
        <p:spPr>
          <a:xfrm>
            <a:off x="267724" y="1187647"/>
            <a:ext cx="7135915" cy="2588494"/>
          </a:xfrm>
          <a:prstGeom prst="rect">
            <a:avLst/>
          </a:prstGeom>
        </p:spPr>
      </p:pic>
      <p:pic>
        <p:nvPicPr>
          <p:cNvPr id="3" name="Picture 2">
            <a:extLst>
              <a:ext uri="{FF2B5EF4-FFF2-40B4-BE49-F238E27FC236}">
                <a16:creationId xmlns:a16="http://schemas.microsoft.com/office/drawing/2014/main" id="{FB00720A-DB74-92F9-8DF3-9F96C77F0C2E}"/>
              </a:ext>
            </a:extLst>
          </p:cNvPr>
          <p:cNvPicPr>
            <a:picLocks noChangeAspect="1"/>
          </p:cNvPicPr>
          <p:nvPr/>
        </p:nvPicPr>
        <p:blipFill>
          <a:blip r:embed="rId3"/>
          <a:stretch>
            <a:fillRect/>
          </a:stretch>
        </p:blipFill>
        <p:spPr>
          <a:xfrm>
            <a:off x="267724" y="3330763"/>
            <a:ext cx="6645216" cy="3566469"/>
          </a:xfrm>
          <a:prstGeom prst="rect">
            <a:avLst/>
          </a:prstGeom>
        </p:spPr>
      </p:pic>
      <p:pic>
        <p:nvPicPr>
          <p:cNvPr id="5" name="Picture 4">
            <a:extLst>
              <a:ext uri="{FF2B5EF4-FFF2-40B4-BE49-F238E27FC236}">
                <a16:creationId xmlns:a16="http://schemas.microsoft.com/office/drawing/2014/main" id="{A6F2159C-2CAB-5062-C562-B5482F10AC06}"/>
              </a:ext>
            </a:extLst>
          </p:cNvPr>
          <p:cNvPicPr>
            <a:picLocks noChangeAspect="1"/>
          </p:cNvPicPr>
          <p:nvPr/>
        </p:nvPicPr>
        <p:blipFill>
          <a:blip r:embed="rId4"/>
          <a:stretch>
            <a:fillRect/>
          </a:stretch>
        </p:blipFill>
        <p:spPr>
          <a:xfrm>
            <a:off x="6096000" y="3330763"/>
            <a:ext cx="6645216" cy="3078747"/>
          </a:xfrm>
          <a:prstGeom prst="rect">
            <a:avLst/>
          </a:prstGeom>
        </p:spPr>
      </p:pic>
      <p:pic>
        <p:nvPicPr>
          <p:cNvPr id="6" name="Picture 5">
            <a:extLst>
              <a:ext uri="{FF2B5EF4-FFF2-40B4-BE49-F238E27FC236}">
                <a16:creationId xmlns:a16="http://schemas.microsoft.com/office/drawing/2014/main" id="{E364B6A3-AE6E-D6D5-9CC8-09187CE9D85E}"/>
              </a:ext>
            </a:extLst>
          </p:cNvPr>
          <p:cNvPicPr>
            <a:picLocks noChangeAspect="1"/>
          </p:cNvPicPr>
          <p:nvPr/>
        </p:nvPicPr>
        <p:blipFill>
          <a:blip r:embed="rId5"/>
          <a:stretch>
            <a:fillRect/>
          </a:stretch>
        </p:blipFill>
        <p:spPr>
          <a:xfrm>
            <a:off x="6147354" y="699925"/>
            <a:ext cx="6645216" cy="2956816"/>
          </a:xfrm>
          <a:prstGeom prst="rect">
            <a:avLst/>
          </a:prstGeom>
        </p:spPr>
      </p:pic>
    </p:spTree>
    <p:extLst>
      <p:ext uri="{BB962C8B-B14F-4D97-AF65-F5344CB8AC3E}">
        <p14:creationId xmlns:p14="http://schemas.microsoft.com/office/powerpoint/2010/main" val="3707622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379" y="179888"/>
            <a:ext cx="8596668" cy="1320800"/>
          </a:xfrm>
        </p:spPr>
        <p:txBody>
          <a:bodyPr/>
          <a:lstStyle/>
          <a:p>
            <a:r>
              <a:rPr lang="en-US" b="1" dirty="0"/>
              <a:t>Apps </a:t>
            </a:r>
            <a:endParaRPr lang="en-GB" b="1" dirty="0"/>
          </a:p>
        </p:txBody>
      </p:sp>
      <p:pic>
        <p:nvPicPr>
          <p:cNvPr id="4" name="Content Placeholder 3"/>
          <p:cNvPicPr>
            <a:picLocks noGrp="1" noChangeAspect="1"/>
          </p:cNvPicPr>
          <p:nvPr>
            <p:ph idx="1"/>
          </p:nvPr>
        </p:nvPicPr>
        <p:blipFill>
          <a:blip r:embed="rId2"/>
          <a:stretch>
            <a:fillRect/>
          </a:stretch>
        </p:blipFill>
        <p:spPr>
          <a:xfrm>
            <a:off x="6371780" y="326526"/>
            <a:ext cx="6647278" cy="3775843"/>
          </a:xfrm>
          <a:prstGeom prst="rect">
            <a:avLst/>
          </a:prstGeom>
        </p:spPr>
      </p:pic>
      <p:pic>
        <p:nvPicPr>
          <p:cNvPr id="3" name="Picture 2">
            <a:extLst>
              <a:ext uri="{FF2B5EF4-FFF2-40B4-BE49-F238E27FC236}">
                <a16:creationId xmlns:a16="http://schemas.microsoft.com/office/drawing/2014/main" id="{1B6F3500-CD7F-4252-B722-9E2457B860D0}"/>
              </a:ext>
            </a:extLst>
          </p:cNvPr>
          <p:cNvPicPr>
            <a:picLocks noChangeAspect="1"/>
          </p:cNvPicPr>
          <p:nvPr/>
        </p:nvPicPr>
        <p:blipFill>
          <a:blip r:embed="rId3"/>
          <a:stretch>
            <a:fillRect/>
          </a:stretch>
        </p:blipFill>
        <p:spPr>
          <a:xfrm>
            <a:off x="6373842" y="4102369"/>
            <a:ext cx="6645216" cy="2755631"/>
          </a:xfrm>
          <a:prstGeom prst="rect">
            <a:avLst/>
          </a:prstGeom>
        </p:spPr>
      </p:pic>
      <p:pic>
        <p:nvPicPr>
          <p:cNvPr id="5" name="Content Placeholder 3"/>
          <p:cNvPicPr>
            <a:picLocks noChangeAspect="1"/>
          </p:cNvPicPr>
          <p:nvPr/>
        </p:nvPicPr>
        <p:blipFill>
          <a:blip r:embed="rId4"/>
          <a:stretch>
            <a:fillRect/>
          </a:stretch>
        </p:blipFill>
        <p:spPr>
          <a:xfrm>
            <a:off x="519616" y="4121671"/>
            <a:ext cx="6647278" cy="2717025"/>
          </a:xfrm>
          <a:prstGeom prst="rect">
            <a:avLst/>
          </a:prstGeom>
        </p:spPr>
      </p:pic>
      <p:pic>
        <p:nvPicPr>
          <p:cNvPr id="6" name="Content Placeholder 3"/>
          <p:cNvPicPr>
            <a:picLocks noChangeAspect="1"/>
          </p:cNvPicPr>
          <p:nvPr/>
        </p:nvPicPr>
        <p:blipFill>
          <a:blip r:embed="rId5"/>
          <a:stretch>
            <a:fillRect/>
          </a:stretch>
        </p:blipFill>
        <p:spPr>
          <a:xfrm>
            <a:off x="519616" y="942649"/>
            <a:ext cx="6647278" cy="3159720"/>
          </a:xfrm>
          <a:prstGeom prst="rect">
            <a:avLst/>
          </a:prstGeom>
        </p:spPr>
      </p:pic>
    </p:spTree>
    <p:extLst>
      <p:ext uri="{BB962C8B-B14F-4D97-AF65-F5344CB8AC3E}">
        <p14:creationId xmlns:p14="http://schemas.microsoft.com/office/powerpoint/2010/main" val="2725965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parents and carers must do</a:t>
            </a:r>
            <a:endParaRPr lang="en-GB" b="1" dirty="0"/>
          </a:p>
        </p:txBody>
      </p:sp>
      <p:sp>
        <p:nvSpPr>
          <p:cNvPr id="3" name="Content Placeholder 2"/>
          <p:cNvSpPr>
            <a:spLocks noGrp="1"/>
          </p:cNvSpPr>
          <p:nvPr>
            <p:ph idx="1"/>
          </p:nvPr>
        </p:nvSpPr>
        <p:spPr/>
        <p:txBody>
          <a:bodyPr>
            <a:normAutofit fontScale="85000" lnSpcReduction="10000"/>
          </a:bodyPr>
          <a:lstStyle/>
          <a:p>
            <a:pPr marL="0" indent="0">
              <a:buNone/>
            </a:pPr>
            <a:r>
              <a:rPr lang="en-US" dirty="0"/>
              <a:t>Parents/carers are the most important people to keep their children safe. You should always:</a:t>
            </a:r>
          </a:p>
          <a:p>
            <a:r>
              <a:rPr lang="en-US" dirty="0"/>
              <a:t>Feel confident to raise concerns about your child.</a:t>
            </a:r>
          </a:p>
          <a:p>
            <a:r>
              <a:rPr lang="en-US" dirty="0"/>
              <a:t>Talk to school if you need help or support.</a:t>
            </a:r>
          </a:p>
          <a:p>
            <a:r>
              <a:rPr lang="en-US" dirty="0"/>
              <a:t>Read the school safeguarding policy available on request and on the school’s website.</a:t>
            </a:r>
          </a:p>
          <a:p>
            <a:r>
              <a:rPr lang="en-US" dirty="0"/>
              <a:t>Let the school know if your child has a medical condition.</a:t>
            </a:r>
          </a:p>
          <a:p>
            <a:r>
              <a:rPr lang="en-US" dirty="0"/>
              <a:t>Let the school know if you have any court orders relating to the safety of your child.</a:t>
            </a:r>
          </a:p>
          <a:p>
            <a:r>
              <a:rPr lang="en-US" dirty="0"/>
              <a:t>Let the school know if there is a change in your circumstances such as a house move, a new contact number, a change of name, a change of parental responsibility.</a:t>
            </a:r>
          </a:p>
          <a:p>
            <a:r>
              <a:rPr lang="en-US" dirty="0"/>
              <a:t>Let the school know who will be dropping off or collecting your child and provide us with contact names and numbers. </a:t>
            </a:r>
          </a:p>
          <a:p>
            <a:r>
              <a:rPr lang="en-US" dirty="0"/>
              <a:t>Let the school know if your child is going to be absent and the reasons why.</a:t>
            </a:r>
            <a:endParaRPr lang="en-GB" dirty="0"/>
          </a:p>
        </p:txBody>
      </p:sp>
    </p:spTree>
    <p:extLst>
      <p:ext uri="{BB962C8B-B14F-4D97-AF65-F5344CB8AC3E}">
        <p14:creationId xmlns:p14="http://schemas.microsoft.com/office/powerpoint/2010/main" val="1128428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Safeguarding issues</a:t>
            </a:r>
            <a:endParaRPr lang="en-GB" b="1" dirty="0"/>
          </a:p>
        </p:txBody>
      </p:sp>
      <p:sp>
        <p:nvSpPr>
          <p:cNvPr id="3" name="Content Placeholder 2"/>
          <p:cNvSpPr>
            <a:spLocks noGrp="1"/>
          </p:cNvSpPr>
          <p:nvPr>
            <p:ph idx="1"/>
          </p:nvPr>
        </p:nvSpPr>
        <p:spPr/>
        <p:txBody>
          <a:bodyPr>
            <a:normAutofit/>
          </a:bodyPr>
          <a:lstStyle/>
          <a:p>
            <a:r>
              <a:rPr lang="en-US" dirty="0"/>
              <a:t>Attendance - Your child's attendance is monitored daily and significant absences are always followed up by the attendance officer. The school has an attendance policy that you should read and understand. </a:t>
            </a:r>
          </a:p>
          <a:p>
            <a:r>
              <a:rPr lang="en-US" dirty="0"/>
              <a:t>Behaviour – Intake Farm has clear behaviour rules for the whole school community that must be followed to keep everyone safe and happy. We understand that children sometimes fall out and this will be dealt with by an adult who will listen to the children involved and help resolve the situation.</a:t>
            </a:r>
          </a:p>
          <a:p>
            <a:r>
              <a:rPr lang="en-US" dirty="0"/>
              <a:t>Bullying - The school takes all cases of bullying very seriously and will work with children and families to try and resolve any problems. The school has an anti-bullying policy that you should read and understand.</a:t>
            </a:r>
          </a:p>
          <a:p>
            <a:endParaRPr lang="en-GB" dirty="0"/>
          </a:p>
        </p:txBody>
      </p:sp>
    </p:spTree>
    <p:extLst>
      <p:ext uri="{BB962C8B-B14F-4D97-AF65-F5344CB8AC3E}">
        <p14:creationId xmlns:p14="http://schemas.microsoft.com/office/powerpoint/2010/main" val="3139538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Safeguarding issues</a:t>
            </a:r>
            <a:endParaRPr lang="en-GB" b="1" dirty="0"/>
          </a:p>
        </p:txBody>
      </p:sp>
      <p:sp>
        <p:nvSpPr>
          <p:cNvPr id="3" name="Content Placeholder 2"/>
          <p:cNvSpPr>
            <a:spLocks noGrp="1"/>
          </p:cNvSpPr>
          <p:nvPr>
            <p:ph idx="1"/>
          </p:nvPr>
        </p:nvSpPr>
        <p:spPr/>
        <p:txBody>
          <a:bodyPr>
            <a:normAutofit/>
          </a:bodyPr>
          <a:lstStyle/>
          <a:p>
            <a:r>
              <a:rPr lang="en-US" dirty="0"/>
              <a:t>Health and Safety - Everyone at Intake Farm has a responsibility to keep adults and children safe within the school environment. The school has a clear health and safety policy which everyone must follow. The school have fully trained first aiders to deal with any accidents in school.</a:t>
            </a:r>
          </a:p>
          <a:p>
            <a:r>
              <a:rPr lang="en-US" dirty="0"/>
              <a:t>E‐safety – We recognise that technology plays an important role in the education of our children. We are committed to safeguarding children in the virtual world. Parents/carers should be vigilant and ensure that their children are accessing </a:t>
            </a:r>
            <a:r>
              <a:rPr lang="en-US" dirty="0" smtClean="0"/>
              <a:t>age-appropriate </a:t>
            </a:r>
            <a:r>
              <a:rPr lang="en-US" dirty="0"/>
              <a:t>social media platforms </a:t>
            </a:r>
            <a:r>
              <a:rPr lang="en-US" dirty="0" smtClean="0"/>
              <a:t>and games. </a:t>
            </a:r>
            <a:endParaRPr lang="en-GB" dirty="0"/>
          </a:p>
        </p:txBody>
      </p:sp>
    </p:spTree>
    <p:extLst>
      <p:ext uri="{BB962C8B-B14F-4D97-AF65-F5344CB8AC3E}">
        <p14:creationId xmlns:p14="http://schemas.microsoft.com/office/powerpoint/2010/main" val="3154444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Complaints</a:t>
            </a:r>
            <a:endParaRPr lang="en-GB" b="1" dirty="0"/>
          </a:p>
        </p:txBody>
      </p:sp>
      <p:sp>
        <p:nvSpPr>
          <p:cNvPr id="3" name="Content Placeholder 2"/>
          <p:cNvSpPr>
            <a:spLocks noGrp="1"/>
          </p:cNvSpPr>
          <p:nvPr>
            <p:ph idx="1"/>
          </p:nvPr>
        </p:nvSpPr>
        <p:spPr/>
        <p:txBody>
          <a:bodyPr/>
          <a:lstStyle/>
          <a:p>
            <a:r>
              <a:rPr lang="en-US" dirty="0"/>
              <a:t>Complaints - If you have any complaints about how the school is working with you or your child please feel confident to speak to us. </a:t>
            </a:r>
            <a:r>
              <a:rPr lang="en-US" dirty="0" smtClean="0"/>
              <a:t>I </a:t>
            </a:r>
            <a:r>
              <a:rPr lang="en-US" dirty="0"/>
              <a:t>will always be happy to speak to you to resolve any difficulties. It is better to speak to us as soon as you have a concern so that it does not become a bigger issue. If you do not feel the matter has been resolved, you can raise your concerns with the Chair of Governors. </a:t>
            </a:r>
            <a:endParaRPr lang="en-GB" dirty="0"/>
          </a:p>
        </p:txBody>
      </p:sp>
    </p:spTree>
    <p:extLst>
      <p:ext uri="{BB962C8B-B14F-4D97-AF65-F5344CB8AC3E}">
        <p14:creationId xmlns:p14="http://schemas.microsoft.com/office/powerpoint/2010/main" val="3775921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Websites for advice</a:t>
            </a:r>
            <a:endParaRPr lang="en-GB" b="1" dirty="0"/>
          </a:p>
        </p:txBody>
      </p:sp>
      <p:sp>
        <p:nvSpPr>
          <p:cNvPr id="3" name="Content Placeholder 2"/>
          <p:cNvSpPr>
            <a:spLocks noGrp="1"/>
          </p:cNvSpPr>
          <p:nvPr>
            <p:ph idx="1"/>
          </p:nvPr>
        </p:nvSpPr>
        <p:spPr/>
        <p:txBody>
          <a:bodyPr/>
          <a:lstStyle/>
          <a:p>
            <a:r>
              <a:rPr lang="en-US" dirty="0"/>
              <a:t>NSPCC </a:t>
            </a:r>
            <a:r>
              <a:rPr lang="en-US" dirty="0">
                <a:hlinkClick r:id="rId2"/>
              </a:rPr>
              <a:t>https://learning.nspcc.org.uk/research-resources/leaflets/parent-leaflets</a:t>
            </a:r>
            <a:endParaRPr lang="en-US" dirty="0"/>
          </a:p>
          <a:p>
            <a:endParaRPr lang="en-GB" dirty="0"/>
          </a:p>
        </p:txBody>
      </p:sp>
    </p:spTree>
    <p:extLst>
      <p:ext uri="{BB962C8B-B14F-4D97-AF65-F5344CB8AC3E}">
        <p14:creationId xmlns:p14="http://schemas.microsoft.com/office/powerpoint/2010/main" val="71684664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398</TotalTime>
  <Words>1164</Words>
  <Application>Microsoft Office PowerPoint</Application>
  <PresentationFormat>Widescreen</PresentationFormat>
  <Paragraphs>65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Wingdings 3</vt:lpstr>
      <vt:lpstr>Facet</vt:lpstr>
      <vt:lpstr>Safeguarding at  Intake Farm  </vt:lpstr>
      <vt:lpstr>Safeguarding at Intake Farm</vt:lpstr>
      <vt:lpstr>Safeguarding and child protection</vt:lpstr>
      <vt:lpstr>Abuse and harm</vt:lpstr>
      <vt:lpstr>How we keep children safe</vt:lpstr>
      <vt:lpstr>Keeping your child safe online</vt:lpstr>
      <vt:lpstr>Keeping your child safe online</vt:lpstr>
      <vt:lpstr>Apps</vt:lpstr>
      <vt:lpstr>Apps </vt:lpstr>
      <vt:lpstr>What parents and carers must do</vt:lpstr>
      <vt:lpstr>Safeguarding issues</vt:lpstr>
      <vt:lpstr>Safeguarding issues</vt:lpstr>
      <vt:lpstr>Complaints</vt:lpstr>
      <vt:lpstr>Websites for advice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at  Intake Farm</dc:title>
  <dc:creator>Julian Fieldwick</dc:creator>
  <cp:lastModifiedBy>Julian Fieldwick</cp:lastModifiedBy>
  <cp:revision>12</cp:revision>
  <dcterms:created xsi:type="dcterms:W3CDTF">2024-02-05T10:42:18Z</dcterms:created>
  <dcterms:modified xsi:type="dcterms:W3CDTF">2024-02-07T12:41:00Z</dcterms:modified>
</cp:coreProperties>
</file>