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87D7951-F8BB-478C-94A1-84607E4E0A56}"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1354147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7D7951-F8BB-478C-94A1-84607E4E0A56}"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2002035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87D7951-F8BB-478C-94A1-84607E4E0A56}"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3246049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87D7951-F8BB-478C-94A1-84607E4E0A56}"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4070575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87D7951-F8BB-478C-94A1-84607E4E0A56}" type="datetimeFigureOut">
              <a:rPr lang="en-GB" smtClean="0"/>
              <a:t>21/11/2023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935837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87D7951-F8BB-478C-94A1-84607E4E0A56}" type="datetimeFigureOut">
              <a:rPr lang="en-GB" smtClean="0"/>
              <a:t>21/11/2023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420201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7D7951-F8BB-478C-94A1-84607E4E0A56}" type="datetimeFigureOut">
              <a:rPr lang="en-GB" smtClean="0"/>
              <a:t>21/11/2023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907454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7D7951-F8BB-478C-94A1-84607E4E0A56}"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4191656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87D7951-F8BB-478C-94A1-84607E4E0A56}" type="datetimeFigureOut">
              <a:rPr lang="en-GB" smtClean="0"/>
              <a:t>21/11/2023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2244176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7D7951-F8BB-478C-94A1-84607E4E0A56}"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14646412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87D7951-F8BB-478C-94A1-84607E4E0A56}" type="datetimeFigureOut">
              <a:rPr lang="en-GB" smtClean="0"/>
              <a:t>21/11/2023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2EFB50-45D8-46D0-BF2D-4253A144EDE9}" type="slidenum">
              <a:rPr lang="en-GB" smtClean="0"/>
              <a:t>‹#›</a:t>
            </a:fld>
            <a:endParaRPr lang="en-GB"/>
          </a:p>
        </p:txBody>
      </p:sp>
    </p:spTree>
    <p:extLst>
      <p:ext uri="{BB962C8B-B14F-4D97-AF65-F5344CB8AC3E}">
        <p14:creationId xmlns:p14="http://schemas.microsoft.com/office/powerpoint/2010/main" val="3633768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D7951-F8BB-478C-94A1-84607E4E0A56}" type="datetimeFigureOut">
              <a:rPr lang="en-GB" smtClean="0"/>
              <a:t>21/11/2023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2EFB50-45D8-46D0-BF2D-4253A144EDE9}" type="slidenum">
              <a:rPr lang="en-GB" smtClean="0"/>
              <a:t>‹#›</a:t>
            </a:fld>
            <a:endParaRPr lang="en-GB"/>
          </a:p>
        </p:txBody>
      </p:sp>
    </p:spTree>
    <p:extLst>
      <p:ext uri="{BB962C8B-B14F-4D97-AF65-F5344CB8AC3E}">
        <p14:creationId xmlns:p14="http://schemas.microsoft.com/office/powerpoint/2010/main" val="1561156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Assessment in the foundation subjects</a:t>
            </a:r>
            <a:endParaRPr lang="en-GB" dirty="0"/>
          </a:p>
        </p:txBody>
      </p:sp>
      <p:sp>
        <p:nvSpPr>
          <p:cNvPr id="3" name="Subtitle 2"/>
          <p:cNvSpPr>
            <a:spLocks noGrp="1"/>
          </p:cNvSpPr>
          <p:nvPr>
            <p:ph type="subTitle" idx="1"/>
          </p:nvPr>
        </p:nvSpPr>
        <p:spPr/>
        <p:txBody>
          <a:bodyPr/>
          <a:lstStyle/>
          <a:p>
            <a:r>
              <a:rPr lang="en-US" dirty="0" smtClean="0"/>
              <a:t>2023</a:t>
            </a:r>
            <a:endParaRPr lang="en-GB" dirty="0"/>
          </a:p>
        </p:txBody>
      </p:sp>
    </p:spTree>
    <p:extLst>
      <p:ext uri="{BB962C8B-B14F-4D97-AF65-F5344CB8AC3E}">
        <p14:creationId xmlns:p14="http://schemas.microsoft.com/office/powerpoint/2010/main" val="30373708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Principles of assessment </a:t>
            </a:r>
            <a:endParaRPr lang="en-GB" dirty="0"/>
          </a:p>
        </p:txBody>
      </p:sp>
      <p:sp>
        <p:nvSpPr>
          <p:cNvPr id="3" name="Content Placeholder 2"/>
          <p:cNvSpPr>
            <a:spLocks noGrp="1"/>
          </p:cNvSpPr>
          <p:nvPr>
            <p:ph idx="1"/>
          </p:nvPr>
        </p:nvSpPr>
        <p:spPr/>
        <p:txBody>
          <a:bodyPr>
            <a:normAutofit fontScale="77500" lnSpcReduction="20000"/>
          </a:bodyPr>
          <a:lstStyle/>
          <a:p>
            <a:endParaRPr lang="en-US" dirty="0" smtClean="0"/>
          </a:p>
          <a:p>
            <a:pPr marL="0" indent="0">
              <a:buNone/>
            </a:pPr>
            <a:r>
              <a:rPr lang="en-US" dirty="0" smtClean="0"/>
              <a:t>Principles Of Assessment</a:t>
            </a:r>
          </a:p>
          <a:p>
            <a:endParaRPr lang="en-US" dirty="0" smtClean="0"/>
          </a:p>
          <a:p>
            <a:pPr marL="0" indent="0">
              <a:buNone/>
            </a:pPr>
            <a:r>
              <a:rPr lang="en-US" dirty="0" smtClean="0"/>
              <a:t>These are the principles that underpin assessment in the foundation subjects at Intake Farm Primary School.</a:t>
            </a:r>
          </a:p>
          <a:p>
            <a:pPr marL="0" indent="0">
              <a:buNone/>
            </a:pPr>
            <a:r>
              <a:rPr lang="en-US" dirty="0" smtClean="0"/>
              <a:t>Children have an entitlement to an assessment process which:</a:t>
            </a:r>
          </a:p>
          <a:p>
            <a:endParaRPr lang="en-US" dirty="0" smtClean="0"/>
          </a:p>
          <a:p>
            <a:r>
              <a:rPr lang="en-US" dirty="0" smtClean="0"/>
              <a:t>accurately identifies and tracks their progress;</a:t>
            </a:r>
          </a:p>
          <a:p>
            <a:r>
              <a:rPr lang="en-US" dirty="0" smtClean="0"/>
              <a:t>highlights strengths and difficulties, together with strategies to manage them;</a:t>
            </a:r>
          </a:p>
          <a:p>
            <a:r>
              <a:rPr lang="en-US" dirty="0" smtClean="0"/>
              <a:t>raises the expectation of success and celebrates a broad range of achievements;</a:t>
            </a:r>
          </a:p>
          <a:p>
            <a:r>
              <a:rPr lang="en-US" dirty="0" smtClean="0"/>
              <a:t>provides reliable and credible information to support progression in learning;</a:t>
            </a:r>
          </a:p>
          <a:p>
            <a:r>
              <a:rPr lang="en-US" dirty="0" smtClean="0"/>
              <a:t>is motivating and actively involves them in review and target setting.</a:t>
            </a:r>
          </a:p>
          <a:p>
            <a:endParaRPr lang="en-US" dirty="0" smtClean="0"/>
          </a:p>
        </p:txBody>
      </p:sp>
    </p:spTree>
    <p:extLst>
      <p:ext uri="{BB962C8B-B14F-4D97-AF65-F5344CB8AC3E}">
        <p14:creationId xmlns:p14="http://schemas.microsoft.com/office/powerpoint/2010/main" val="2981969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Principles of assessment </a:t>
            </a:r>
            <a:endParaRPr lang="en-GB" dirty="0"/>
          </a:p>
        </p:txBody>
      </p:sp>
      <p:sp>
        <p:nvSpPr>
          <p:cNvPr id="3" name="Content Placeholder 2"/>
          <p:cNvSpPr>
            <a:spLocks noGrp="1"/>
          </p:cNvSpPr>
          <p:nvPr>
            <p:ph idx="1"/>
          </p:nvPr>
        </p:nvSpPr>
        <p:spPr/>
        <p:txBody>
          <a:bodyPr/>
          <a:lstStyle/>
          <a:p>
            <a:r>
              <a:rPr lang="en-US" dirty="0" smtClean="0"/>
              <a:t>In our school, teachers have an entitlement to assessment and recording procedures which:</a:t>
            </a:r>
          </a:p>
          <a:p>
            <a:endParaRPr lang="en-US" dirty="0" smtClean="0"/>
          </a:p>
          <a:p>
            <a:r>
              <a:rPr lang="en-US" dirty="0" smtClean="0"/>
              <a:t>are based on clear and shared criteria;</a:t>
            </a:r>
          </a:p>
          <a:p>
            <a:r>
              <a:rPr lang="en-US" dirty="0" smtClean="0"/>
              <a:t>are manageable, sustainable, consistent and useful;</a:t>
            </a:r>
          </a:p>
          <a:p>
            <a:r>
              <a:rPr lang="en-US" dirty="0" smtClean="0"/>
              <a:t>meet statutory requirements;</a:t>
            </a:r>
          </a:p>
          <a:p>
            <a:r>
              <a:rPr lang="en-US" dirty="0" smtClean="0"/>
              <a:t>support quality teaching and learning;</a:t>
            </a:r>
          </a:p>
          <a:p>
            <a:r>
              <a:rPr lang="en-US" dirty="0" smtClean="0"/>
              <a:t>yield reliable and valid assessment.</a:t>
            </a:r>
            <a:endParaRPr lang="en-GB" dirty="0"/>
          </a:p>
        </p:txBody>
      </p:sp>
    </p:spTree>
    <p:extLst>
      <p:ext uri="{BB962C8B-B14F-4D97-AF65-F5344CB8AC3E}">
        <p14:creationId xmlns:p14="http://schemas.microsoft.com/office/powerpoint/2010/main" val="30507838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Reporting to parents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We report to parents in bi-annual parents’ evenings and in end-of-year reports.</a:t>
            </a:r>
          </a:p>
          <a:p>
            <a:pPr marL="0" indent="0">
              <a:buNone/>
            </a:pPr>
            <a:r>
              <a:rPr lang="en-US" dirty="0" smtClean="0"/>
              <a:t>Parents have an entitlement to assessment information, including:</a:t>
            </a:r>
          </a:p>
          <a:p>
            <a:endParaRPr lang="en-US" dirty="0" smtClean="0"/>
          </a:p>
          <a:p>
            <a:r>
              <a:rPr lang="en-US" dirty="0" smtClean="0"/>
              <a:t>their child’s successes and progress;</a:t>
            </a:r>
          </a:p>
          <a:p>
            <a:r>
              <a:rPr lang="en-US" dirty="0" smtClean="0"/>
              <a:t>weaknesses and an explanation of how they will be addressed;</a:t>
            </a:r>
          </a:p>
          <a:p>
            <a:r>
              <a:rPr lang="en-US" dirty="0" smtClean="0"/>
              <a:t>opportunities to review and discuss their child’s achievements;</a:t>
            </a:r>
          </a:p>
          <a:p>
            <a:r>
              <a:rPr lang="en-US" dirty="0" smtClean="0"/>
              <a:t>Involving them in helping to meet learning targets;</a:t>
            </a:r>
          </a:p>
          <a:p>
            <a:r>
              <a:rPr lang="en-US" dirty="0" smtClean="0"/>
              <a:t>information about their child which is detailed, specific and easy to understand.</a:t>
            </a:r>
            <a:endParaRPr lang="en-GB" dirty="0"/>
          </a:p>
        </p:txBody>
      </p:sp>
    </p:spTree>
    <p:extLst>
      <p:ext uri="{BB962C8B-B14F-4D97-AF65-F5344CB8AC3E}">
        <p14:creationId xmlns:p14="http://schemas.microsoft.com/office/powerpoint/2010/main" val="37099961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Formative and summative assessment</a:t>
            </a:r>
            <a:endParaRPr lang="en-GB" dirty="0"/>
          </a:p>
        </p:txBody>
      </p:sp>
      <p:sp>
        <p:nvSpPr>
          <p:cNvPr id="3" name="Content Placeholder 2"/>
          <p:cNvSpPr>
            <a:spLocks noGrp="1"/>
          </p:cNvSpPr>
          <p:nvPr>
            <p:ph idx="1"/>
          </p:nvPr>
        </p:nvSpPr>
        <p:spPr/>
        <p:txBody>
          <a:bodyPr>
            <a:normAutofit/>
          </a:bodyPr>
          <a:lstStyle/>
          <a:p>
            <a:r>
              <a:rPr lang="en-US" dirty="0" smtClean="0"/>
              <a:t>At Intake Farm Primary School, we see assessment of the foundation subjects as integral to quality-first teaching and learning. Assessment is inextricably linked to our curriculum. In the foundation subjects, we use two principal forms of assessment: day-to-day in-school formative assessment, and in-school summative assessment.</a:t>
            </a:r>
          </a:p>
        </p:txBody>
      </p:sp>
    </p:spTree>
    <p:extLst>
      <p:ext uri="{BB962C8B-B14F-4D97-AF65-F5344CB8AC3E}">
        <p14:creationId xmlns:p14="http://schemas.microsoft.com/office/powerpoint/2010/main" val="323576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Formative and summative assessment</a:t>
            </a:r>
            <a:endParaRPr lang="en-GB" dirty="0"/>
          </a:p>
        </p:txBody>
      </p:sp>
      <p:sp>
        <p:nvSpPr>
          <p:cNvPr id="3" name="Content Placeholder 2"/>
          <p:cNvSpPr>
            <a:spLocks noGrp="1"/>
          </p:cNvSpPr>
          <p:nvPr>
            <p:ph idx="1"/>
          </p:nvPr>
        </p:nvSpPr>
        <p:spPr/>
        <p:txBody>
          <a:bodyPr/>
          <a:lstStyle/>
          <a:p>
            <a:r>
              <a:rPr lang="en-US" dirty="0" smtClean="0"/>
              <a:t>Formative assessment</a:t>
            </a:r>
          </a:p>
          <a:p>
            <a:pPr marL="0" indent="0">
              <a:buNone/>
            </a:pPr>
            <a:r>
              <a:rPr lang="en-US" dirty="0" smtClean="0"/>
              <a:t>The goal of formative assessment is to monitor learning to provide ongoing feedback that can be used to improve teaching and learning. Formative assessments help children identify their strengths and weaknesses and target areas that need work.</a:t>
            </a:r>
          </a:p>
          <a:p>
            <a:r>
              <a:rPr lang="en-US" dirty="0" smtClean="0"/>
              <a:t>Termly summative assessment</a:t>
            </a:r>
          </a:p>
          <a:p>
            <a:pPr marL="0" indent="0">
              <a:buNone/>
            </a:pPr>
            <a:r>
              <a:rPr lang="en-US" dirty="0" smtClean="0"/>
              <a:t>Summative assessment evaluates the children’s achievements in each foundation subject at the end of each term and provides a summary of where they are.</a:t>
            </a:r>
          </a:p>
          <a:p>
            <a:pPr marL="0" indent="0">
              <a:buNone/>
            </a:pPr>
            <a:endParaRPr lang="en-GB" dirty="0"/>
          </a:p>
        </p:txBody>
      </p:sp>
    </p:spTree>
    <p:extLst>
      <p:ext uri="{BB962C8B-B14F-4D97-AF65-F5344CB8AC3E}">
        <p14:creationId xmlns:p14="http://schemas.microsoft.com/office/powerpoint/2010/main" val="222566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Summative assessment – an example of our KPI assessment grid (music)   </a:t>
            </a:r>
            <a:endParaRPr lang="en-GB" dirty="0"/>
          </a:p>
        </p:txBody>
      </p:sp>
      <p:sp>
        <p:nvSpPr>
          <p:cNvPr id="3" name="Content Placeholder 2"/>
          <p:cNvSpPr>
            <a:spLocks noGrp="1"/>
          </p:cNvSpPr>
          <p:nvPr>
            <p:ph idx="1"/>
          </p:nvPr>
        </p:nvSpPr>
        <p:spPr/>
        <p:txBody>
          <a:bodyPr/>
          <a:lstStyle/>
          <a:p>
            <a:endParaRPr lang="en-US" dirty="0" smtClean="0"/>
          </a:p>
          <a:p>
            <a:endParaRPr lang="en-GB" dirty="0"/>
          </a:p>
        </p:txBody>
      </p:sp>
      <p:graphicFrame>
        <p:nvGraphicFramePr>
          <p:cNvPr id="5" name="Table 4"/>
          <p:cNvGraphicFramePr>
            <a:graphicFrameLocks noGrp="1"/>
          </p:cNvGraphicFramePr>
          <p:nvPr/>
        </p:nvGraphicFramePr>
        <p:xfrm>
          <a:off x="3822913" y="1555274"/>
          <a:ext cx="4546173" cy="4892040"/>
        </p:xfrm>
        <a:graphic>
          <a:graphicData uri="http://schemas.openxmlformats.org/drawingml/2006/table">
            <a:tbl>
              <a:tblPr firstRow="1" firstCol="1" bandRow="1"/>
              <a:tblGrid>
                <a:gridCol w="1515223">
                  <a:extLst>
                    <a:ext uri="{9D8B030D-6E8A-4147-A177-3AD203B41FA5}">
                      <a16:colId xmlns:a16="http://schemas.microsoft.com/office/drawing/2014/main" val="3869658607"/>
                    </a:ext>
                  </a:extLst>
                </a:gridCol>
                <a:gridCol w="1515223">
                  <a:extLst>
                    <a:ext uri="{9D8B030D-6E8A-4147-A177-3AD203B41FA5}">
                      <a16:colId xmlns:a16="http://schemas.microsoft.com/office/drawing/2014/main" val="1369699138"/>
                    </a:ext>
                  </a:extLst>
                </a:gridCol>
                <a:gridCol w="1515727">
                  <a:extLst>
                    <a:ext uri="{9D8B030D-6E8A-4147-A177-3AD203B41FA5}">
                      <a16:colId xmlns:a16="http://schemas.microsoft.com/office/drawing/2014/main" val="3664352416"/>
                    </a:ext>
                  </a:extLst>
                </a:gridCol>
              </a:tblGrid>
              <a:tr h="155405">
                <a:tc>
                  <a:txBody>
                    <a:bodyPr/>
                    <a:lstStyle/>
                    <a:p>
                      <a:pPr>
                        <a:lnSpc>
                          <a:spcPct val="107000"/>
                        </a:lnSpc>
                        <a:spcAft>
                          <a:spcPts val="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KPIs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WT</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a:effectLst/>
                          <a:latin typeface="Calibri" panose="020F0502020204030204" pitchFamily="34" charset="0"/>
                          <a:ea typeface="Calibri" panose="020F0502020204030204" pitchFamily="34" charset="0"/>
                          <a:cs typeface="Times New Roman" panose="02020603050405020304" pitchFamily="18" charset="0"/>
                        </a:rPr>
                        <a:t>On track for EXS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04673106"/>
                  </a:ext>
                </a:extLst>
              </a:tr>
              <a:tr h="4195933">
                <a:tc>
                  <a:txBody>
                    <a:bodyPr/>
                    <a:lstStyle/>
                    <a:p>
                      <a:pPr marL="342900" lvl="0" indent="-342900">
                        <a:lnSpc>
                          <a:spcPct val="107000"/>
                        </a:lnSpc>
                        <a:spcAft>
                          <a:spcPts val="0"/>
                        </a:spcAft>
                        <a:buFont typeface="+mj-lt"/>
                        <a:buAutoNum type="arabicPeriod"/>
                      </a:pPr>
                      <a:r>
                        <a:rPr lang="en-GB" sz="1000">
                          <a:effectLst/>
                          <a:latin typeface="Calibri" panose="020F0502020204030204" pitchFamily="34" charset="0"/>
                          <a:ea typeface="Calibri" panose="020F0502020204030204" pitchFamily="34" charset="0"/>
                          <a:cs typeface="Times New Roman" panose="02020603050405020304" pitchFamily="18" charset="0"/>
                        </a:rPr>
                        <a:t>Play and perform in solo and ensemble contexts and use their voice and instruments with accuracy and control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1000">
                          <a:effectLst/>
                          <a:latin typeface="Calibri" panose="020F0502020204030204" pitchFamily="34" charset="0"/>
                          <a:ea typeface="Calibri" panose="020F0502020204030204" pitchFamily="34" charset="0"/>
                          <a:cs typeface="Times New Roman" panose="02020603050405020304" pitchFamily="18" charset="0"/>
                        </a:rPr>
                        <a:t>improvise and compose music for a range of purposes and play and perform in solo and ensemble contexts</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mj-lt"/>
                        <a:buAutoNum type="arabicPeriod"/>
                      </a:pPr>
                      <a:r>
                        <a:rPr lang="en-GB" sz="1000">
                          <a:effectLst/>
                          <a:latin typeface="Calibri" panose="020F0502020204030204" pitchFamily="34" charset="0"/>
                          <a:ea typeface="Calibri" panose="020F0502020204030204" pitchFamily="34" charset="0"/>
                          <a:cs typeface="Times New Roman" panose="02020603050405020304" pitchFamily="18" charset="0"/>
                        </a:rPr>
                        <a:t>listen with concentration and attention to detail and recall sounds with increasing aural memory, and develop an understanding of musical history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000">
                          <a:effectLst/>
                          <a:latin typeface="Calibri" panose="020F0502020204030204" pitchFamily="34"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4457" marR="5445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90806644"/>
                  </a:ext>
                </a:extLst>
              </a:tr>
            </a:tbl>
          </a:graphicData>
        </a:graphic>
      </p:graphicFrame>
    </p:spTree>
    <p:extLst>
      <p:ext uri="{BB962C8B-B14F-4D97-AF65-F5344CB8AC3E}">
        <p14:creationId xmlns:p14="http://schemas.microsoft.com/office/powerpoint/2010/main" val="7819830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387</Words>
  <Application>Microsoft Office PowerPoint</Application>
  <PresentationFormat>Widescreen</PresentationFormat>
  <Paragraphs>54</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Times New Roman</vt:lpstr>
      <vt:lpstr>Office Theme</vt:lpstr>
      <vt:lpstr>Assessment in the foundation subjects</vt:lpstr>
      <vt:lpstr>Principles of assessment </vt:lpstr>
      <vt:lpstr>Principles of assessment </vt:lpstr>
      <vt:lpstr>Reporting to parents</vt:lpstr>
      <vt:lpstr>Formative and summative assessment</vt:lpstr>
      <vt:lpstr>Formative and summative assessment</vt:lpstr>
      <vt:lpstr>Summative assessment – an example of our KPI assessment grid (music)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in the foundation subjects</dc:title>
  <dc:creator>Julian Fieldwick</dc:creator>
  <cp:lastModifiedBy>Julian Fieldwick</cp:lastModifiedBy>
  <cp:revision>10</cp:revision>
  <dcterms:created xsi:type="dcterms:W3CDTF">2022-03-22T13:42:25Z</dcterms:created>
  <dcterms:modified xsi:type="dcterms:W3CDTF">2023-11-21T12:53:38Z</dcterms:modified>
</cp:coreProperties>
</file>